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  <p:sldMasterId id="2147483711" r:id="rId2"/>
  </p:sldMasterIdLst>
  <p:notesMasterIdLst>
    <p:notesMasterId r:id="rId11"/>
  </p:notesMasterIdLst>
  <p:handoutMasterIdLst>
    <p:handoutMasterId r:id="rId12"/>
  </p:handoutMasterIdLst>
  <p:sldIdLst>
    <p:sldId id="310" r:id="rId3"/>
    <p:sldId id="1276" r:id="rId4"/>
    <p:sldId id="1282" r:id="rId5"/>
    <p:sldId id="1280" r:id="rId6"/>
    <p:sldId id="1277" r:id="rId7"/>
    <p:sldId id="1283" r:id="rId8"/>
    <p:sldId id="1284" r:id="rId9"/>
    <p:sldId id="1281" r:id="rId10"/>
  </p:sldIdLst>
  <p:sldSz cx="9144000" cy="6858000" type="screen4x3"/>
  <p:notesSz cx="7099300" cy="10234613"/>
  <p:custDataLst>
    <p:tags r:id="rId13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ed Elsevier" initials="R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00"/>
    <a:srgbClr val="FF9900"/>
    <a:srgbClr val="FFFF99"/>
    <a:srgbClr val="FF66FF"/>
    <a:srgbClr val="CC9900"/>
    <a:srgbClr val="A50021"/>
    <a:srgbClr val="00FF00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9706" autoAdjust="0"/>
    <p:restoredTop sz="93355" autoAdjust="0"/>
  </p:normalViewPr>
  <p:slideViewPr>
    <p:cSldViewPr snapToGrid="0">
      <p:cViewPr>
        <p:scale>
          <a:sx n="60" d="100"/>
          <a:sy n="60" d="100"/>
        </p:scale>
        <p:origin x="-1164" y="-348"/>
      </p:cViewPr>
      <p:guideLst>
        <p:guide orient="horz" pos="4240"/>
        <p:guide orient="horz" pos="670"/>
        <p:guide orient="horz" pos="4144"/>
        <p:guide pos="51"/>
        <p:guide pos="5709"/>
        <p:guide pos="5187"/>
        <p:guide pos="2581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678" y="54"/>
      </p:cViewPr>
      <p:guideLst>
        <p:guide orient="horz" pos="3224"/>
        <p:guide pos="2237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21" tIns="47860" rIns="95721" bIns="47860" numCol="1" anchor="t" anchorCtr="0" compatLnSpc="1">
            <a:prstTxWarp prst="textNoShape">
              <a:avLst/>
            </a:prstTxWarp>
          </a:bodyPr>
          <a:lstStyle>
            <a:lvl1pPr defTabSz="957263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21" tIns="47860" rIns="95721" bIns="47860" numCol="1" anchor="t" anchorCtr="0" compatLnSpc="1">
            <a:prstTxWarp prst="textNoShape">
              <a:avLst/>
            </a:prstTxWarp>
          </a:bodyPr>
          <a:lstStyle>
            <a:lvl1pPr algn="r" defTabSz="957263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21" tIns="47860" rIns="95721" bIns="47860" numCol="1" anchor="b" anchorCtr="0" compatLnSpc="1">
            <a:prstTxWarp prst="textNoShape">
              <a:avLst/>
            </a:prstTxWarp>
          </a:bodyPr>
          <a:lstStyle>
            <a:lvl1pPr defTabSz="957263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21" tIns="47860" rIns="95721" bIns="47860" numCol="1" anchor="b" anchorCtr="0" compatLnSpc="1">
            <a:prstTxWarp prst="textNoShape">
              <a:avLst/>
            </a:prstTxWarp>
          </a:bodyPr>
          <a:lstStyle>
            <a:lvl1pPr algn="r" defTabSz="957263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A9D95F92-71C9-4AC9-A232-58300F372B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21794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21" tIns="47860" rIns="95721" bIns="47860" numCol="1" anchor="t" anchorCtr="0" compatLnSpc="1">
            <a:prstTxWarp prst="textNoShape">
              <a:avLst/>
            </a:prstTxWarp>
          </a:bodyPr>
          <a:lstStyle>
            <a:lvl1pPr defTabSz="957263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21" tIns="47860" rIns="95721" bIns="47860" numCol="1" anchor="t" anchorCtr="0" compatLnSpc="1">
            <a:prstTxWarp prst="textNoShape">
              <a:avLst/>
            </a:prstTxWarp>
          </a:bodyPr>
          <a:lstStyle>
            <a:lvl1pPr algn="r" defTabSz="957263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89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21" tIns="47860" rIns="95721" bIns="478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21" tIns="47860" rIns="95721" bIns="47860" numCol="1" anchor="b" anchorCtr="0" compatLnSpc="1">
            <a:prstTxWarp prst="textNoShape">
              <a:avLst/>
            </a:prstTxWarp>
          </a:bodyPr>
          <a:lstStyle>
            <a:lvl1pPr defTabSz="957263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21" tIns="47860" rIns="95721" bIns="47860" numCol="1" anchor="b" anchorCtr="0" compatLnSpc="1">
            <a:prstTxWarp prst="textNoShape">
              <a:avLst/>
            </a:prstTxWarp>
          </a:bodyPr>
          <a:lstStyle>
            <a:lvl1pPr algn="r" defTabSz="957263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E7FAAA34-B2E6-46C1-957B-FBA4DD50F2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069261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2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A5AAD8-FF80-498E-9C9A-35E5FA91B364}" type="slidenum">
              <a:rPr lang="en-GB" smtClean="0"/>
              <a:pPr/>
              <a:t>0</a:t>
            </a:fld>
            <a:endParaRPr lang="en-GB" smtClean="0"/>
          </a:p>
        </p:txBody>
      </p:sp>
      <p:sp>
        <p:nvSpPr>
          <p:cNvPr id="219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2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57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57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57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57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57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57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57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57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57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57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57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57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57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57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0238" y="76200"/>
            <a:ext cx="817562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819400"/>
            <a:ext cx="8077200" cy="838200"/>
          </a:xfrm>
        </p:spPr>
        <p:txBody>
          <a:bodyPr rIns="0"/>
          <a:lstStyle>
            <a:lvl1pPr algn="r">
              <a:defRPr sz="2800" b="0">
                <a:solidFill>
                  <a:srgbClr val="5F5F5F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3733800"/>
            <a:ext cx="5486400" cy="14478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1800">
                <a:solidFill>
                  <a:srgbClr val="5F5F5F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348FB-47C9-4A7E-BACC-7147409E6F8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B7923-5EF2-4E69-85EC-C9F2419D4E8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B2012-FDE1-411F-996A-A68B63E3303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28B8E-AF0B-4BBC-B538-4205517A8B3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6F272-A78B-4D3F-80D9-D5D91A4F64C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176B5-25CC-410D-B4D1-793FAB4C721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F6F7E-9C3D-4510-88AD-890AE17848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E64B5-EE78-4265-BF3E-475FD5081D2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C5011-B9B4-478C-BE04-A9A755F6730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21717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62700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70086-0B0A-4038-9962-473138B8C65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800" b="0"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endParaRPr lang="en-GB"/>
          </a:p>
          <a:p>
            <a:pPr>
              <a:defRPr/>
            </a:pPr>
            <a:fld id="{04DA837A-C2B0-4EF4-93EF-106742FDEB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800" b="0"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endParaRPr lang="en-GB"/>
          </a:p>
          <a:p>
            <a:pPr>
              <a:defRPr/>
            </a:pPr>
            <a:fld id="{53BCC3A8-3249-432B-8551-9978E908B7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800" b="0"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endParaRPr lang="en-GB"/>
          </a:p>
          <a:p>
            <a:pPr>
              <a:defRPr/>
            </a:pPr>
            <a:fld id="{E7358587-204A-45CA-BF36-6A16101B88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800" b="0"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endParaRPr lang="en-GB"/>
          </a:p>
          <a:p>
            <a:pPr>
              <a:defRPr/>
            </a:pPr>
            <a:fld id="{F58FE779-FE19-4E16-BE0A-BEE253CD0E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800" b="0"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endParaRPr lang="en-GB"/>
          </a:p>
          <a:p>
            <a:pPr>
              <a:defRPr/>
            </a:pPr>
            <a:fld id="{B8AC9D1A-6288-40CD-8B51-94152EC2A6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05550" y="76200"/>
            <a:ext cx="20764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76200"/>
            <a:ext cx="607695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800" b="0"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endParaRPr lang="en-GB"/>
          </a:p>
          <a:p>
            <a:pPr>
              <a:defRPr/>
            </a:pPr>
            <a:fld id="{E18B09E5-7604-42C6-AAAE-BA31E2CC0F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3276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2835A-301A-4E09-97C7-BFF85039B90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76200"/>
            <a:ext cx="7620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371600"/>
            <a:ext cx="7620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1028" name="Picture 3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250238" y="76200"/>
            <a:ext cx="817562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3" name="Rectangle 3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endParaRPr lang="en-GB"/>
          </a:p>
          <a:p>
            <a:pPr>
              <a:defRPr/>
            </a:pPr>
            <a:fld id="{E18649B2-BC4C-40FC-BF4F-39CF558D99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1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FF99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FF9900"/>
          </a:solidFill>
          <a:latin typeface="Arial Narrow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FF9900"/>
          </a:solidFill>
          <a:latin typeface="Arial Narrow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FF9900"/>
          </a:solidFill>
          <a:latin typeface="Arial Narrow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FF9900"/>
          </a:solidFill>
          <a:latin typeface="Arial Narrow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FF9900"/>
          </a:solidFill>
          <a:latin typeface="Arial Narrow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FF9900"/>
          </a:solidFill>
          <a:latin typeface="Arial Narrow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FF9900"/>
          </a:solidFill>
          <a:latin typeface="Arial Narrow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FF9900"/>
          </a:solidFill>
          <a:latin typeface="Arial Narrow" pitchFamily="34" charset="0"/>
        </a:defRPr>
      </a:lvl9pPr>
    </p:titleStyle>
    <p:bodyStyle>
      <a:lvl1pPr marL="285750" indent="-285750" algn="l" rtl="0" eaLnBrk="0" fontAlgn="base" hangingPunct="0">
        <a:lnSpc>
          <a:spcPct val="85000"/>
        </a:lnSpc>
        <a:spcBef>
          <a:spcPct val="35000"/>
        </a:spcBef>
        <a:spcAft>
          <a:spcPct val="0"/>
        </a:spcAft>
        <a:buClr>
          <a:srgbClr val="FF9900"/>
        </a:buClr>
        <a:buSzPct val="70000"/>
        <a:buFont typeface="Wingdings" pitchFamily="2" charset="2"/>
        <a:buChar char="§"/>
        <a:defRPr sz="20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5000"/>
        </a:lnSpc>
        <a:spcBef>
          <a:spcPct val="30000"/>
        </a:spcBef>
        <a:spcAft>
          <a:spcPct val="0"/>
        </a:spcAft>
        <a:buClr>
          <a:srgbClr val="FF9900"/>
        </a:buClr>
        <a:buSzPct val="70000"/>
        <a:buFont typeface="Wingdings" pitchFamily="2" charset="2"/>
        <a:buChar char="§"/>
        <a:defRPr sz="2800">
          <a:solidFill>
            <a:srgbClr val="333333"/>
          </a:solidFill>
          <a:latin typeface="+mn-lt"/>
        </a:defRPr>
      </a:lvl2pPr>
      <a:lvl3pPr marL="11430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FF9900"/>
        </a:buClr>
        <a:buSzPct val="70000"/>
        <a:buChar char="»"/>
        <a:defRPr sz="1600">
          <a:solidFill>
            <a:srgbClr val="333333"/>
          </a:solidFill>
          <a:latin typeface="+mn-lt"/>
        </a:defRPr>
      </a:lvl3pPr>
      <a:lvl4pPr marL="16002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FF9900"/>
        </a:buClr>
        <a:buSzPct val="70000"/>
        <a:buFont typeface="Wingdings" pitchFamily="2" charset="2"/>
        <a:buChar char="§"/>
        <a:defRPr sz="1400">
          <a:solidFill>
            <a:srgbClr val="333333"/>
          </a:solidFill>
          <a:latin typeface="+mn-lt"/>
        </a:defRPr>
      </a:lvl4pPr>
      <a:lvl5pPr marL="20574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FF9900"/>
        </a:buClr>
        <a:buSzPct val="70000"/>
        <a:buChar char="»"/>
        <a:defRPr sz="1200">
          <a:solidFill>
            <a:srgbClr val="333333"/>
          </a:solidFill>
          <a:latin typeface="+mn-lt"/>
        </a:defRPr>
      </a:lvl5pPr>
      <a:lvl6pPr marL="25146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FF9900"/>
        </a:buClr>
        <a:buSzPct val="70000"/>
        <a:buChar char="»"/>
        <a:defRPr sz="1200">
          <a:solidFill>
            <a:srgbClr val="333333"/>
          </a:solidFill>
          <a:latin typeface="+mn-lt"/>
        </a:defRPr>
      </a:lvl6pPr>
      <a:lvl7pPr marL="29718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FF9900"/>
        </a:buClr>
        <a:buSzPct val="70000"/>
        <a:buChar char="»"/>
        <a:defRPr sz="1200">
          <a:solidFill>
            <a:srgbClr val="333333"/>
          </a:solidFill>
          <a:latin typeface="+mn-lt"/>
        </a:defRPr>
      </a:lvl7pPr>
      <a:lvl8pPr marL="34290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FF9900"/>
        </a:buClr>
        <a:buSzPct val="70000"/>
        <a:buChar char="»"/>
        <a:defRPr sz="1200">
          <a:solidFill>
            <a:srgbClr val="333333"/>
          </a:solidFill>
          <a:latin typeface="+mn-lt"/>
        </a:defRPr>
      </a:lvl8pPr>
      <a:lvl9pPr marL="38862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FF9900"/>
        </a:buClr>
        <a:buSzPct val="70000"/>
        <a:buChar char="»"/>
        <a:defRPr sz="1200">
          <a:solidFill>
            <a:srgbClr val="3333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086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47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71600" y="64770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4743" name="Line 7"/>
          <p:cNvSpPr>
            <a:spLocks noChangeShapeType="1"/>
          </p:cNvSpPr>
          <p:nvPr/>
        </p:nvSpPr>
        <p:spPr bwMode="auto">
          <a:xfrm rot="5400000">
            <a:off x="8610600" y="6629400"/>
            <a:ext cx="152400" cy="0"/>
          </a:xfrm>
          <a:prstGeom prst="line">
            <a:avLst/>
          </a:prstGeom>
          <a:noFill/>
          <a:ln w="6350">
            <a:solidFill>
              <a:srgbClr val="B2B2B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 b="0" dirty="0">
              <a:latin typeface="+mn-lt"/>
            </a:endParaRPr>
          </a:p>
        </p:txBody>
      </p:sp>
      <p:sp>
        <p:nvSpPr>
          <p:cNvPr id="24474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15200" y="6499225"/>
            <a:ext cx="1371600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30B25A55-52BC-417C-8AD9-8DC4823431A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1" r:id="rId2"/>
    <p:sldLayoutId id="2147483810" r:id="rId3"/>
    <p:sldLayoutId id="2147483809" r:id="rId4"/>
    <p:sldLayoutId id="2147483808" r:id="rId5"/>
    <p:sldLayoutId id="2147483807" r:id="rId6"/>
    <p:sldLayoutId id="2147483806" r:id="rId7"/>
    <p:sldLayoutId id="2147483805" r:id="rId8"/>
    <p:sldLayoutId id="2147483804" r:id="rId9"/>
    <p:sldLayoutId id="2147483803" r:id="rId10"/>
    <p:sldLayoutId id="214748380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921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9218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9218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9218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9218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FF9218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FF9218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FF9218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FF9218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itchFamily="2" charset="2"/>
        <a:buChar char="§"/>
        <a:defRPr sz="3200">
          <a:solidFill>
            <a:srgbClr val="32323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itchFamily="2" charset="2"/>
        <a:buChar char="§"/>
        <a:defRPr sz="2800">
          <a:solidFill>
            <a:srgbClr val="32323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itchFamily="2" charset="2"/>
        <a:buChar char="§"/>
        <a:defRPr sz="2400">
          <a:solidFill>
            <a:srgbClr val="32323D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itchFamily="2" charset="2"/>
        <a:buChar char="§"/>
        <a:defRPr sz="2000">
          <a:solidFill>
            <a:srgbClr val="32323D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itchFamily="2" charset="2"/>
        <a:buChar char="§"/>
        <a:defRPr sz="2000">
          <a:solidFill>
            <a:srgbClr val="32323D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itchFamily="2" charset="2"/>
        <a:buChar char="§"/>
        <a:defRPr sz="2000">
          <a:solidFill>
            <a:srgbClr val="32323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itchFamily="2" charset="2"/>
        <a:buChar char="§"/>
        <a:defRPr sz="2000">
          <a:solidFill>
            <a:srgbClr val="32323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itchFamily="2" charset="2"/>
        <a:buChar char="§"/>
        <a:defRPr sz="2000">
          <a:solidFill>
            <a:srgbClr val="32323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itchFamily="2" charset="2"/>
        <a:buChar char="§"/>
        <a:defRPr sz="2000">
          <a:solidFill>
            <a:srgbClr val="32323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18" Type="http://schemas.openxmlformats.org/officeDocument/2006/relationships/image" Target="../media/image19.gif"/><Relationship Id="rId26" Type="http://schemas.openxmlformats.org/officeDocument/2006/relationships/image" Target="../media/image26.png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22.pn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17" Type="http://schemas.openxmlformats.org/officeDocument/2006/relationships/image" Target="../media/image18.jpeg"/><Relationship Id="rId25" Type="http://schemas.openxmlformats.org/officeDocument/2006/relationships/image" Target="../media/image25.png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17.jpeg"/><Relationship Id="rId20" Type="http://schemas.openxmlformats.org/officeDocument/2006/relationships/image" Target="../media/image21.png"/><Relationship Id="rId29" Type="http://schemas.openxmlformats.org/officeDocument/2006/relationships/image" Target="../media/image29.jpeg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gif"/><Relationship Id="rId11" Type="http://schemas.openxmlformats.org/officeDocument/2006/relationships/image" Target="../media/image12.jpeg"/><Relationship Id="rId24" Type="http://schemas.openxmlformats.org/officeDocument/2006/relationships/hyperlink" Target="http://www.alcoa.com/global/en/home.asp" TargetMode="External"/><Relationship Id="rId5" Type="http://schemas.openxmlformats.org/officeDocument/2006/relationships/image" Target="../media/image6.jpeg"/><Relationship Id="rId15" Type="http://schemas.openxmlformats.org/officeDocument/2006/relationships/image" Target="../media/image16.jpeg"/><Relationship Id="rId23" Type="http://schemas.openxmlformats.org/officeDocument/2006/relationships/image" Target="../media/image24.png"/><Relationship Id="rId28" Type="http://schemas.openxmlformats.org/officeDocument/2006/relationships/image" Target="../media/image28.jpeg"/><Relationship Id="rId10" Type="http://schemas.openxmlformats.org/officeDocument/2006/relationships/image" Target="../media/image11.jpeg"/><Relationship Id="rId19" Type="http://schemas.openxmlformats.org/officeDocument/2006/relationships/image" Target="../media/image20.jpeg"/><Relationship Id="rId31" Type="http://schemas.openxmlformats.org/officeDocument/2006/relationships/image" Target="../media/image31.png"/><Relationship Id="rId4" Type="http://schemas.openxmlformats.org/officeDocument/2006/relationships/oleObject" Target="../embeddings/oleObject5.bin"/><Relationship Id="rId9" Type="http://schemas.openxmlformats.org/officeDocument/2006/relationships/image" Target="../media/image10.jpeg"/><Relationship Id="rId14" Type="http://schemas.openxmlformats.org/officeDocument/2006/relationships/image" Target="../media/image15.jpeg"/><Relationship Id="rId22" Type="http://schemas.openxmlformats.org/officeDocument/2006/relationships/image" Target="../media/image23.wmf"/><Relationship Id="rId27" Type="http://schemas.openxmlformats.org/officeDocument/2006/relationships/image" Target="../media/image27.jpeg"/><Relationship Id="rId30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2.png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61" name="Rectangle 23"/>
          <p:cNvSpPr>
            <a:spLocks noGrp="1" noChangeArrowheads="1"/>
          </p:cNvSpPr>
          <p:nvPr>
            <p:ph type="subTitle" idx="1"/>
          </p:nvPr>
        </p:nvSpPr>
        <p:spPr>
          <a:xfrm>
            <a:off x="464025" y="1844566"/>
            <a:ext cx="8256894" cy="2364827"/>
          </a:xfrm>
        </p:spPr>
        <p:txBody>
          <a:bodyPr anchor="ctr"/>
          <a:lstStyle/>
          <a:p>
            <a:pPr algn="ctr" eaLnBrk="1" hangingPunct="1">
              <a:lnSpc>
                <a:spcPct val="75000"/>
              </a:lnSpc>
            </a:pPr>
            <a:r>
              <a:rPr lang="en-US" sz="3400" b="1" dirty="0" err="1" smtClean="0">
                <a:solidFill>
                  <a:srgbClr val="FF9900"/>
                </a:solidFill>
              </a:rPr>
              <a:t>Knovel</a:t>
            </a:r>
            <a:r>
              <a:rPr lang="en-US" sz="3400" b="1" dirty="0" smtClean="0">
                <a:solidFill>
                  <a:srgbClr val="FF9900"/>
                </a:solidFill>
              </a:rPr>
              <a:t> Solution: </a:t>
            </a:r>
          </a:p>
          <a:p>
            <a:pPr algn="ctr" eaLnBrk="1" hangingPunct="1">
              <a:lnSpc>
                <a:spcPct val="75000"/>
              </a:lnSpc>
            </a:pPr>
            <a:r>
              <a:rPr lang="ru-RU" sz="3200" i="1" dirty="0" smtClean="0">
                <a:solidFill>
                  <a:srgbClr val="FF9900"/>
                </a:solidFill>
              </a:rPr>
              <a:t>информационно-образовательная платформа </a:t>
            </a:r>
            <a:r>
              <a:rPr lang="ru-RU" sz="3200" i="1" dirty="0">
                <a:solidFill>
                  <a:srgbClr val="FF9900"/>
                </a:solidFill>
              </a:rPr>
              <a:t>Elsevier для подготовки инженеров-исследователей по современным </a:t>
            </a:r>
            <a:r>
              <a:rPr lang="ru-RU" sz="3200" i="1" dirty="0" smtClean="0">
                <a:solidFill>
                  <a:srgbClr val="FF9900"/>
                </a:solidFill>
              </a:rPr>
              <a:t>стандартам</a:t>
            </a:r>
          </a:p>
        </p:txBody>
      </p:sp>
      <p:sp>
        <p:nvSpPr>
          <p:cNvPr id="2191362" name="Text Box 24"/>
          <p:cNvSpPr txBox="1">
            <a:spLocks noChangeArrowheads="1"/>
          </p:cNvSpPr>
          <p:nvPr/>
        </p:nvSpPr>
        <p:spPr bwMode="auto">
          <a:xfrm>
            <a:off x="618332" y="5991155"/>
            <a:ext cx="781685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dirty="0" smtClean="0"/>
              <a:t>14 </a:t>
            </a:r>
            <a:r>
              <a:rPr lang="ru-RU" sz="1600" dirty="0" smtClean="0"/>
              <a:t>апреля </a:t>
            </a:r>
            <a:r>
              <a:rPr lang="en-US" sz="1600" dirty="0" smtClean="0"/>
              <a:t>201</a:t>
            </a:r>
            <a:r>
              <a:rPr lang="ru-RU" sz="1600" dirty="0"/>
              <a:t>6</a:t>
            </a:r>
            <a:endParaRPr lang="en-US" sz="1600" dirty="0"/>
          </a:p>
        </p:txBody>
      </p:sp>
      <p:sp>
        <p:nvSpPr>
          <p:cNvPr id="3" name="AutoShape 2" descr="data:image/jpeg;base64,/9j/4AAQSkZJRgABAQAAAQABAAD/2wCEAAkGBxQSEhUUEhQVFhUXGBwbGRcYGRwfGxwYHxgYHB0eHxsfISkgGB0lIBgbITQtJSkrLi4xGh8zODMsNygtLisBCgoKDg0OGxAQGy8lICQsLCw1LCwsLCwtLDAsLSwsLCwtLDQvLCwsLCwsLCwsNSwsLCwsNCwsLCwsLCwsLCwsLP/AABEIALcBEwMBEQACEQEDEQH/xAAcAAEAAwEAAwEAAAAAAAAAAAAABQYHBAECAwj/xABMEAACAQMCAwUFBQMICAMJAAABAgMABBESIQUxQQYTIlFhBzJxgZEUI0JSoRVi8DNTcoKSsbPBJDVDY3N0ouGjw9EIJTREVIOTwvH/xAAaAQEAAwEBAQAAAAAAAAAAAAAAAgMEAQUG/8QANREAAgEDAgMGBQQCAwEBAQAAAAECAxEhEjEEQVETYXGBofAFIpGxwTLR4fEUQiMzUoI0Ff/aAAwDAQACEQMRAD8A3GgFAKAUAoBQCgFAKAUAoBQCgBoCCvO2FlGxTv1kkHOOENLID6pEGYfMUB8R2mlf+R4feOPzOIoh9JZFcf2a5cHseJcQPu2MIH793g/RYXH60uAb/iP/ANFa/K8f/O2pcHluNXSe/wAPlb/gzQN+jvGTS4B7YW6fy6z2/mZ4ZFQfGXBi/wCqu3BMWV7HMgeGRJEPJkYMp+Y2oDooBQCgFAKAUAoBQCgFAKAUAoBQCgFAKAUAoBQCgFAKAUAoDnv72OBGkmdI0Xm7kBR8zQFbftHcXAJsoRHCBk3V2GSPHmkW0kg9W0D1NcuChdou2fDIiRdXU/FJf5tCFtgf6ClY2X494aZBVL320XIXu7G2trOPGAEUMR8Ngn/RTSCr8Q9oPE5vfvZx6I3dj6R6RSwIk8TuZWx308jHkNbsT+uTRtJXZ1Jt2R6zTXERw7TRnyYup/WuRlGWYu4aa3JCLtLxG3IxdXcfkDJIAf6pOCKJxlsGmtyxcK9sfFIfelScflljX+9NLH5mu2OFm4Z7T+HTvqu7N7WY87m1Yq3LmxTS5HodfwpYGjcE4zM8feWVzFxKEc0YrHcqP6QAQt+66R+rVy/UFg4P2hhuGMY1RzKMtBKuiVR56T76/vIWU9CakCWoBQCgFAKAUAoBQCgFAKAUAoBQCgFAKAUAoBQCgFAV/jvaTupBb20ZuLthnulOFjU/jlflGn1Y9AegGc9re1ltYSa7xxxHiK+7Evhtrc/uruFYeZ1SHbJUEVHLBk/ajtpe8TfE8jFSfDDHkRg9AEHvH1bJ9a67LLBwW3BHKwytvFI4RmjIYpkgYYDZGPQMQTiqZV1eUVulfOL+HUsVN2UuTdj7WndxG4+7V2iYMpkyfAJNDKRnSc6lPLoajLVLTm1+nW1ySsr42/c7bqyWHiMhyojjzMpIwoUoHhBAByMvGuw61XGbnw66vHrZ/knKyrNx2Tv+34PtNw8fbLW5gX7iaZCNOdKSBlMqbgEBTkjIHhI8jUVUfYzpz/Uk/Ncn75k4x/5YSWzafhk7rbiaGdrcoVeJrt4C7ZJuXA0AZACDKAqPzEHniq5UmoKd8PSnb/yt/HfPccpz+ey77X6+/Uq7XVzCMPrX7wP94DnvFDjIDdRqOfXGa2aaU9ulsdCi84rJN8QhEt3FZiGMuRBGzhcN3p0mViVxkeJlOeQXO1Z6bcaTq6nbLt3ci2qvn0W6fi5HcY4GI43mjEixrMIgJRuwIdldTgahhNxjbUu5ztbSruUlCVr2vjltghVpqN2r2vbJytHdWEwYGSCVTs6tjfYkBlODzGRn41dTqwqK8XchOEoOzRpHZ72sR3ASHjEesKfBdxZWWNvzeDDKf3oyD00nNTsQNXsuOvbxrJLILqyYZW8TBZB/v1XYr/vEAx+JVwWon1BbYpAwDKQVIBBByCDyIPUV0HtQCgFAKAUAoBQCgFAKAUAoBQCgFAKAUAoBQFW49xuWSVrSxIEqjM9wcFLdCM9dmlI3C8hzbbAPG7Axrth7Qo7ZHsuEFgpJ7+8LEyzOfeIc7nP5uZ/DgAErZBnVlwwyAMzxxhiQrSEgMwxkZAOOY3OB61XOqo4Sb8Pf8k4w1c0vEnLjhc9vbDuhIk8UzC5CE6lyEMJJX8B8WCDjJ9RWaNWnUqfNZxaVr7c7+Zc4TjDG6eeu2PI4+DXr2twryuVDeKVNAbUNROh4yQDqwCM8tQO1WVYKrTtFeDvbzTIQk4Sy7e9vM6+zlhPcpN9ntGmkkkXxkfdqviZlLEhAS2g+I48PKpTpu8c2SXr/AFc5GWHjLLVD2GvrgBLi5t4WQd2wTeTQAqiJhGoSRV0/mON+fTO6nD0bve2bb5vur8+pd2VeSV1ZPntjf+jrtfZBAQNd7K2PywAYG55GQnHPlXH8SpKSVnnny8Pf2OPhKiWeR0t7GLcjw3UwJGRmNCCPkw9PqKh//Up6HLS8OzXTvOPhnqtdEXdeyKRSGgvULDBBlRo8EdMgvuMY5c9vKrlx1CT0Ppfuta5z/HqW1LwIefs1xK1le5e37/VqBliOo5ZSGZQviVsNzZOucdas006tNRg8fty8Djc4Tbks7fUjeD8RgLQK6aVtu8kVZXyZJSMqmrSqxx61Bwdt26mq6tOolJp/qssLZc3vdu34JRqRdltpu/F9D5CyluJhFpMJkBmnZ2yuF1MZDncIASRk7ltjuKlrjThq3thW38PEWc5WeL5f138Dm4rwoEzyxRtDDG4VUlbxHIJAUn3m0jVjfY8ztmdOrbTGTu2uXvyISp7yWEjt7DdubnhcmYjriY/eQMfC3TI/I2Oo8hnI2rQ1cpN27Mcai7n7Xw7U9mTmezA8dux3ZokHIdTGNjuyb5DEwX20uklRZI2Do4DKynIIPIg10H2oBQCgFAKAUAoBQCgFAKAUAoBQCgFAKArfarjEgZLOzI+1zDOo7iCLOGmYdeoUH3m9AaAw/wBo/bFI4zwzhzHuFJ+0T5y88pPjy3NlznJ/EfQeLiQKRwDhgmL4KtIqFkhJIMhAyQDjfAydIILYIHnVNerot0fPp767ItpQ1ePTqdT3kFzbrHIVt5YmcxkKxjZHIJQgamUq2og7jBx61DROnU1R+ZO19r458jt4yjZ4a+h18KsrviE6R2IkJiiWMyglAEBJ1O34V8gdyFGxO1SjSjGL1rdt23sclUba0vlY0LgvYK0tCrzFbycnLd7qEQOei/7Tmd3znHuisUviKduxV19PobaXANpupdeGfr78yauZnYBGfKrjSuBpXP5cbAY8hj0rE6kqiWp3WXnc9KNONO7grPbx6e/U7+F8OlLA6chgQDjw45ZzyOMVxUalTS0u+/4v3/noU1q9KKlFPy9+8Fkh4ZJgYABxjJ3wNsk+fIdenrUY/D5ytqaSbu+7uXv7GKXERu2ru2x914UwXGV25fE8ydvj9as/w6lm7rU8c7JfTyIdtHUsOyOZ+HSaWBUH1GPhsBv/AB8qrlwlSDTSuo7Wy3+y7uXflliqxfPL37iucZBEgAOl1x0wfPOOmNv+1RhGVPDXzJ3t08fQ30tMotv9Lx4+8kDxnhEF5qFzGskjH+WHhkXbo4Pi5/jDKMcq20+NnBO+Vf0KavAwnZr5Xb1KF2h7I3FnHN9lc3FoQDIVXDooII1ruQBj3lyu2+Nq9GEqdZ6lvE8ycKlFWltJEaTHdBVDmKytY9RVmUyliF14H4nd8KD7oGOWMVV81Jt2vOT8u7yS8zuJ2viMfr/Z68bs1kV7ljHDCRptQgJ7wLpGn8x0r7zt1wN8jHaM3Fqmrt/7d1+fTPJLkcnG61OyWEvf3Zzdju1M/DLgTQn0kjPuunkf8j0rZuZz9CcB4/Csa31sf9AuG+/jPO1nJ8T4/ChJ8Y5AkSDYsTy9sA0CpAUAoBQCgFAKAUAoBQCgFAKAUAoBQEfx/iyWlvJPJkhBso95mJwqL5szEKPjQGNe0HtDJw62aMt/7yvxruHX/Yw8ljU8wAPAPgx5kGo7u4Mx4fwKN+7SWURSSByuSGQju1aMErkoSx3zuBjYdc868ldxV0reO+S6NNOybtcjL+xltpdMgKOuGBB6c1ZWGxHUEGroVIVY3jlEJRlBlu7NdnJeM3BlkCwQLjv5lXd5MDVgAYaVveOBhc5PPxUuVPhYWlLHK/28iajKtL5V76my2FktrCsMUMcaICQqHcnHvOTks23M+VeJWruvJavKz9/g9KFOFOL0P6o82fDXmYbArq38wBnffp03/XFXcPw8qijOTxnxO1+JjTbjHfHh3lk4X2djiwSMuM+IbHf1/TbFboQjBLSu6/MwVeIqVL6nh8iXRAOQA+FTeSg9q4DxQ6eKA+dxbrIpV1DKeYPLY5rjSa0vYlCcoPVF2ZV+MdksgtBz2xESAnrvz9d/rVE+HUtvpy9+7noUOOaxP67v37sQTWzISuFDrsyr0O+P7ulYJaoya535dxsvGST/ANbc/IpXb7sDrD3VmipIArPbqDh85yUXo2wJXkc7b7H1uG42NV6Z2Tu0u88etw7hmOUU+ydLx+/mR5NGlEtLdDgDbH9CLnyOoscHGdR7NSorRB2vd6m/efS30EbVPmlm1lZe9jj4zw24mmumKR4tmKOUVUQBX0Kq+ZHQbtheuKspVKcIQV382c5eVe792uVzjObb6eWxK+yztl+z7nRN4rSfwTIRkAHYPj0zv5qTz2rVYpP0P2ZlNvIbJ21Iq95auTnXb7DRn8TREhc9VaM7kmiYLLXQKAUAoBQCgFAKAUAoBQCgFAKAUBQu0fE45LuR5T/onDE72Tye6ZcovqUQjHm0uOa1x9Afm/jPE5b+7eaUgPM+ck4VRyAyeSqoAyegrjelXOpXZL6pLMrDew6oA2uKRAoZWx78cg2fPhJViQcDkRmsdo1rzpS+bZp/Zrl4o03dJqM1jk/PddTr4JwaS/uBYQTl7OJ2kaXGyJsDjOT6Acixzy3ErwpxdeorO2St3k+zi7q5v3D7WG3hSCBdMUfhVRj1OSerEjc9Sa8HiOJlWbeq6WUmkbIU+zsjxY2JnbcALgZIxzzvtjBY4+A1Z8gd3DcKl881zTS/f3yK6td20xfc2WaKIKMAf+pPmTzJrc3fcyHvQCuAUBC8a7V2lowW5nWIncagwz54OMHGeldUW9gQ8vtR4UvO8T5JIf7lqXZy6C6PFp7UuFSMFS7BY8gY5Rn6oN672U+gui02F/HMuuJw6+Y6ehHMH41Bxawzqdz1v7BZQA2duWDj6+YqqrTVWOmRdRrSpO8SCurEpyAB2yNQ5c/P4+VeLJSozSlZWys38OptU1UTWXfuMp9qPZgwv+0rUMuXPfohK7bEvlcEBjqDY9D1Jr2uD4iNen2c3eVr7fR9OhgqQdOV1sVOSD7UqySyLDZqT3FvGVaVhrwwVCcl+eXkO58xgVNS7J6Yq8+cnt9enciVu0V27Lkl+35I3i1ivdGRYWt1LnR3gcl9lGlWC6RjBbcDmQCdOKupVHq0uWrHK2O/r3f2RqRWm9rZ7+7H5NS9l/HXveH9ypze8OIlt995IgCDH8CpaI9AHjPMVoeMmc2bhd+lxDHNEcxyIrqf3WAI26HepA6qAUAoBQCgFAKAUAoBQCgFAKA4uNcSW2t5Z392JGcjqcAnA9Ty+dAYL7UuIPbcPtrJiO/umN3dY6lmLAfDUT8O7FRQM24Y6ReOeBpI5MqDqKcsFijYI1DK88jcgjfauopSxCVmvP69xZH5VeSw8Eze8Q7mEPa3OqORe7aF1wwYJgOU3XKoVUOpzlQdtwM8KeudqkcrN147X3y+TLZTUY/I8PFvf4NZ7B8LHDrURDULiQa7ghdw2MqmrUPcBwRyyW86xfEOI1S0Rk0lvY2cJwvy65JZ2v8A0y0cNd5iqgspJDbjOAp8R38tgBvuR61XwnD3lrm76ceN19v3IcVJRxHn6Ftt4VRQqjAHL+Opr0W75MB9KAVwCgFAU/tP2de5lVpvsxhR8qjqxyhWPIYHIY6lfGMbEdamq0KcW5Ox1QlN2RnN77I4GuZWEjR25I7qJDqYDC51M2fxZwN9sb151T4xj/jXm/2NlPgr5kyB4x7J5A5FrKrrzxL4T9RkH6CraXxaNv8AkVvA7U+HyUdUX5Hd2KsuLW9wIl06sZAaQAlfQnIkGMnBzy6Yr01VhUpqe6MEoOEnF7m68ImnZP8ASI1Rx1Rsg/Lmv61nlp5ElfmfW/ty6+EgMOukEkeVZq9BVY2xfra/kXUaml5yvH1KxfSakYEalZCpTG3j2Phx1yR/WryaNRwqJxlm/S2F79DdKjFqzXXzMB45ZR8NvJozEJ4/ftzLqxgsCCy5GsABlIPMqOlfSP8A54KUJWT6b2/B5tuyk4zV2iCu7+e6cB3Z2YhVQchvhVVR4VGTsAAN6nGnTpRwre+pCU5TeSX7A8dbh3EYZWyqq+iUH+bY6Xz8Pe+Kip3uroi1Z2Z+mezf3Nxc2v4QwuIfLu5ixYD+jKsh9A6V1HCx10CgFAKAUAoBQCgFAKAUAoBQFT7ffe/ZLQf/ADFyhcf7qL71v+pYx/WrjB+dfanxj7VxS5cHwo/dJ5aY/Bt6Egt/Woge3C7S0lRUM4fAUiKQ9y3eYGsLOwZO7Y5PiwfdwBuaw1J1ou+m3es45XWHdd1/saYqDVr+W3Tn3kl2E4OlzxVFaKOGK1GuRQxcakIChmOdZMrKDjbAIG1WOp2dFzcvNr6Y9sjocqmhR8l65NtdS2osxYtk5xzYbgY5/pyBr57XOrPdyfP+PfeejNqCsklY6+xfEIprfv49WiRn0lse4sjqOXQkFv65r28U0qfQ85qU259SxpIDyNSTTINNbntXTgrgPV3ABJ6CuSdldnUm3YrvGe0rW+G7sMuRqwdwp68sfxzrHwXGLiami1t7fyaKlDTT1pn07TSY7sjHiyAT8j/nVHxGF3GXiavh61arkVDITlTzPLP1z8K8prmjdOKXzLY65rHUMAnI97+PlRSsZ41tLu14EZ23ttMMM6ZEkTDxDyJ/XDYI+fnXr/CazVXsuTXqv4ueZxCu3It3C7zvYY5OWtFbHkSASPrXpSVm0VrKO0UOEVxiEDxbnVz5kDFeVx0NMtWp57sLz/g18NK+LbGT+2LgolslnU+K3bfbmsh8WDzODpO/IE1s+F173g34Lu5+/EhxcHqu1nmZrwniVrDqePvY5yqBH0BliOnEjqdeWYncHA06j1ANbKtOrP5ZWcc91+i22+5VGcFdrf7ENxJEDApIZdQyzFSDrJORvz889c1opt2yrFU973ufonsXxfvrbhF4d2GqzmJ54YYUnzJkgh//ACVLmRNOqQFAKAUAoBQCgFAKAUAoBQCgKPx+9C8TeU+7ZcPkl9MyMc/PEA+tRYPzJwhwbmMyMBmQEs3IHOxY/lzgn0zUa19Dt0JRtfJKPwG571pLyJ1j0lnlYeDBU6dLjwMxONIUnJ+dULiKWlRpPPJc/Nb+Ja6VTU3NF+9j1mY7Ke48OZpgmWwWxGurwg+bSbnfGkVT8Rk1TUcZ6/saOBinNt3/AL6ssPbTi5h4dPIGbUR3a6dsOxC5z021H5D1rHwFLVW1PNtn+H9faLeNajHSla/vBN+yb/VNp/Rf/FkrXX/7GZqX6S3VUWHsshHImuqTRFwizqtZiTvjYVpoO8slNSGlYPv3nw+ta7lViD7V3zQxhYkUtIGGMc12Bx0z4ts5Hoay160OH0uySbyaKNGVdSzsh+0IEt4mUak0gIDz2GN88iMYPzrNxNZU8vL+53h6MqjsjjaLVk4wc5wvTfmP46GvnJz1ScrbnoKWnHLv5+/2PeW5VQcZ2Hi269N+u/8AfUNJGNOUnkr3aa6zalfzOoOfPOr/APWvU+FQb4pPom/x+Srj4qMb9S4cDj7u1gB2xGn1Kg16nFVo0lKcjBBN4ObiHaMQTRxyIdMmwcNyOQDlcdMjrUOCrx4qLccNchNOLySXFTiJmyRp3yBn6jqN8/KnEx1Unlq2cFtDM0rXuUviVuLiOWEaSJUZADsCzqRq57EA5+PwrBwcnGsmst+i9PfibeIhenaWP39+8GFdlIHLBVsUuGSUCR2Vm0KceEjUEHutu4PkK9nimll1NONuv5+h59LKso3/AGPh2mt5gqmZrfwNoVITFlVILDKxbAHB97xedd4eULtQTzm7v+f6O1lL/a272t+C/eym+zwfiKbk2rpdL8UxIMfO3/WtPMzn6BRgQCORGRUge1AKAUAoBQCgFAKAUAoBQCgMq7Z3OF49J+WGGDPo0SnH1mP1qL3BhHZm3R5vH3WFUsBMxWMtkABmBBxk5254xVXESahi+emX5FtKKbd+j3O/tDwo6TLG0HdKqlkiuFdVdiFOhdRYAk59MnflVVCqr6ZXv1cWrrvdrE6tN5atbudzVOxEJXhdkundhI5JzhtUzgAbYyBjrWL4g/nWNlu9jdwCSptt+S3IT2yS6LS3jyfHKW9CFUjB9QXP1NWfDFiUrWz5eRn46V5K3vxL/wCyb/VNp/Rf/Fkqdf8A7GQpfpLdVRYeM0B12I94/AVr4ZYbKK3JHV/HKtN/digqnH7sNeiIsoCQqxyQPHJIwQD1Ijc43zg15vxalqo6ksr7c/wauEquEmuTOZOFMwOCACxbJHU4H67HavnnWeNXLB6nbU6bwvGx1cMjOgh/E8TafFjBHTA5DbT9PWuu0ndcyipLOMJ9DxdyF+Zxp5j+P4P6VXfJZSiobLcrotvtdwtqvgRCXcnryzj5H9T8/ofhtHsqbrvLlhdyMHHVddTT0LdxOZ3nS2iwuE1szDICg4AxkZJO3MdfKo1qC4htN4j06v8AZfchCapq/N+hD8U4BcT3MIbHcxnJfI3yQThRuOQG/wD/AGzgKC4aM7vL+y2I15KbWlFzcZB3x6+VX2uVrcpksOokgbH8XLbqR5beeedeApq927ru3fv22extjn9jAuJQW6Xt5FcGaOLviVEYBI8badWdsBXO/P0PKvpqjqWUqaV+88eGm7UvQ4eK29qsZEK3GvwsHdkZCu4bGgeZXmdsEHeuUpVXL5mrdFe/qSqRgl8ty8+wE65b+A8pbU5HwOn/AMytDKTduyNyZbG0kPN7eJj8TGpNdBLUAoBQCgFAKAUAoBQCgFAKAx3t6P8ARe0Hn31r9NFrUXuDDeECDWftIlMYXfusagdSjO+3Inn51Crrt8lr95OGnOr0JHiUNosbdylwWKjTIZEaP3lLZCopBx0JyMjI3FVU5VnJamvCzT+5ZJU0npT92Ng7LSAWVgdR2gG2Nl8bdScZPPlXnfEFepbd225I9Hgv+lrZX35sqXtsl1C1APumUFQNv9nhh6kD05DnWn4ZZUms77PkY+Ni1NN80aV7KWxwi1J5BX/xZKV/1s5S/Se/Ge3EMSxmHExfcgEjC789tiT0I86r0shPiIRtbNyD7H9oJJuIM0h/llK4HIaQWUD4BW/tHzqen5beZTw9WU5ts1WzHh67n0+FauHVoFlV/MRnF+Kuj6F2O2CQDnP+Vedx3HVaVTRDpfPM2cLwsJw1yzuUrtZ2W+2zTl5JEaRoWAQDKiFZNOk+plY+m1Z38XnZXiguDpuKlqwW61t3WBV1GRwoBZtizAAZJAxkkHkK8abjKbaVl0OX0ys2fMzKjNjbOGbO3IHO/TbH61OnJ4Ra43jd8sfsQ0tpJJHK8RZJXXvAvUbKFUflJRR8zzFbKTp9tHtEtKsu73f0E5yhSaXf7/BYuytvb9wkluoGtQWbmxbqCx32IPpX0E7p2fI8xZyeIDpv3z+OBdP9SRtQ/wDEU1l4Z3VSPNTfqlb7HZbomsVeDya6tzhSb2/G+GDDPLHP15A6Sf7vlXz6i3LVf/629Ovr9z2I0+Tv4e/6MU4rJL+1r1oJ4lbfMsuNJGuLqwIB1Y5ivo62h04605eG+zPLhqUpWst9/scHHXve4dZrqGWLCMUSWNjgldB0LuOY3xjf1FV0VQ1pxg085afnksqOppeqSf06osv/ALO/+sZ/+Uf/ABYa3MyG4+z/AP1ZY/8AKw/4a10E/QCgFAKAUAoBQCgFAKAUAoDLe2Nvn9ux/ntYp/7MZXP/AINRe4MD7NPcCdVtDiZsqu4HrsW2B261VxCp6G6myLKTlq+XcnuLvd91JHdX0R8A+416mJGWUYVdKkY6t1HnWWkqWpSp0342t/Jonrs1OfXG/Q0HsMTNwu0B0aVMkZO2rUJXbB2zgKy+m9U/Ebxaly9Wafh8vldt/RIjPbBYEWUTAtpSbZSNgrIdwfXSu3r6Gp/Dat9UG8rk+RTx2WpWXiuZbuwquez8Yj98wyhfjrl/WpV/+xlKv2btvkz5f7qPuPLjtnkTHZFsXtvnl3gGOuCCM/HfPy5dKlC187F/DtqXebXecWgt4y8j6UXrgk7nkABkmtEa1KMbJ7GyNCrVnaKyyCm7d8OYoJHIcuFRGifUXbAUDbG+epridGvuk7dUWVuHr8Ks4T6MxCftVdd3xK4SWRG+2xFAzau7VzdkoAcqB4VG23hHlVnZQvsvoZdUrWuWHhvtAuo79Y5XDwraLM40KGJHD1uHwRjdnBO/5jyrz+J+F0asW4q0vQthXaxLK9TQeE8dtLsJIkobvAXRX8LHS2ltKEAtpIOTvjpzrw58HWop61bv39+hqjVUrJPyJKKHQ7Sb7qg5DbSmT8+vyFV1LNJRLm9SUX1fqypdoeL3HCQ9xHAJrZ2y6ByrROTuwOG8LbZ22b4163AcRGtalJ/Mtn1XTy+xnrxUcxyufvoc3BPaPBxGZEiWSG5UF4+8KlGKjJj1A58S6hy5b8wKu4inPhp9vuniXhyfkVKSqLQlnctPDvaVw+Uf/FRIeqykxkHqDrwMitWma5fQhaPUtCXqsupSMFdQbOVx0ORzG4qLnZN3tYaHdLe5SZuHFiOTEnYYwDvuNsAb7dPlivGpOUp2Uc+nj5/Tp0PY7ZKLzj19++8xZPvr29lcW7RmVkaOSXulYNIWUJJnC47ofIGvf4iVkkrp73Svblt5njUubdvN29s5+08cyw6ntI4NRRGkR9WoKp0IAGIXAUZxzKA7dYcM4OVlNu13Zq2+799SddSSzG3vbyLT7ByI/wBpXJ2ENqcnyB1P/wCXW1mY3rsxa9zZ20X83BEn9mNR/lXQSdAKAUAoBQCgFAKAUAoBQCgKXx61H7URW928spoCemY21AfMTN9KiwfleW2KyGN8KysVbPIEHBz8K63ZAt011BbxG2FyJAQBLJpdyOYKwxsO7UD8xbUemnlXnqE6ku0cbdFhebe/la3ia24wWjVfv3+i/JZvY7dBobi3KlnikWVcZzobCynT5Du4xuPx134hDVTUorP2vz9+JPgp2k4N2T9bbF37W2Qu+HzxDYshYZ3y6YdVz0JIUZ9d6834fVVOtpcsPGV9LF3F0W4t2yuhUuGcSng4XYCN2VJIplYDGCe+fPTY4avSqpOozzKtSUIK3O5Ek8vL/KoGRfpJrsUwW9hJ5AtnPIfdv/dz+VS5Pw/KL+FVpl49oxVbIzMxCwuj7DOQWCfT7zPyqlU3U+VHt8LxMaE9UtngzTjXaI3F3w+VAVWWaIKw2yqTBW/ezq23A5VbwPCyoJ3I8bxNF0uzpO+b3tY4LntRcNbX5cxSd3dQqokghcYP2rmGQ6vdG53G+MZNehY8kluFXguOJLC9rbFTZJrkWNlcI/D0UgaHUBcyBcY2BwMbEZ+KrKjSc+fLxLqNLtJqJqPZ7hFvbw93bxoAAwjJyzLk6iNTZbGo5518zPja05PW91a3TwNsqEacljYmYoxoRgcBlXly5ZqqtTlHbN0vX+iDk9TXRs4byKOSOSNz93pKtkAggg6s/UiqovTJOO5c7pJtb8u4xnsf2Cns70XF0yJBArOX1A6vA22OYxnJz5YGa9/iuPhWo9nTu5SsreZnp0JUp63sjNuJ3IlmlkAwHdmA8gzE4/WvYpx0wUeiRik7ts/UXZKULwyzycarWFR1O8ach6bfWvJ4uemMlzb26rmbKcXLS1y9o4eO8S+z2s8jrnRGxODgk4wuT03IHzrDwNKNStHdpZ7l78jRxD0wclZP7+BgXC+FTyW+YolmBkD6AwMnh1KMxhtbIcsNhnK8x192pVpxqfM7Yt3Z79rmCMJOGFf74OHic7aSrxGNmkMj5yMnkuFIyoGX6n3jyxVlOKvdO6St79CNRvmrO5qnss4fjg142Dm8njtl9VdkiJHoO+c/1TVnMrN7AqQPNAKAUAoBQCgFAKAUAoBQCgKp7Q1McUF2OdrcRyN/wmzHJn0Cyaj/AEK4wfnz2wcI+zcUn0+5NidPUSbsf7Yf6UQPHAY1dE+y2X3mBquHXvUVwDnZ2EUe+D4tRrz6zcW+0njosP0y/Kxqpq6+WPnv/COjs/xE2fE45ZZ45UmXRcvCQVVH8BLEADwnQ5I2JHM1dBRqUnTs4rZX3OScoVFO6b3x4m1QRlWKBmGGO+B57bddvjy+FeDKbpyeWrOy57cz1GlJXaTus+ZD8c4SWte4hwxjcyquMZDM7MB5YZzy2xpG2cD01VVRKonv9+Z5Nek9LhbvKB1HTepnnR6d6PeGcrnT1Vl+TKUP/Sxrp2E9KfgWXhXG4TZyW16hmhbSFTLAkBs41KykAFFPPrjltUlJqV1uaqdRSglNlkh7IWGLci1x3B1RDvZfCS/edXOrxb75rv8Aky6F3ZI+MvYPh7JLH3LhZnWR8Stu695g75x/KN+lP8p9B2XeeU7N21rKbmFZRIYkgOX1L3arGgONOc4iXfPnWPj6jq0rW2d/uauCppVcvkSTzJDGzrnCqXI88b7dAT8a8WEHUmoPng21ptJyktjvsr1owFYAqSSAM+EYOR+8M/DmcDbFaOIpOlp5+PPuMsafa3awzi4rF3qMqSMqgg5HJsMDoYgggHkcHO/lzpoTjTqKUo3XT30LZ0pSilsz7WV9FKcSRaZUAOg4Ix0ZTyYeuMjkcGvYpwppa6a99O4zSlJNxlyOua1t5NnhjfPRo1OfqKtUnyIO3M4OKQaikcRVYo/CoRcBRpGQBgbchgbYArDxNdSklfC2ffz9+Br4daYvGXuu7l78TN/a9xMiOKyidmkncF1GwKAjRnffU+45e4fOvQ+HRSpuq2/ssdDJxc9UlBK1ikcF4TCrErNHcOqkPBGWSTG+TDIV0yOuM7cxnGauq1ptZi4rk3Zr/wClyTK4QSvZp4eP2IPjfEzcOG8elEVE1sWbSvmx5kkk+QzgbCtNGkqcbdc4wU1J6pX+5+juynBu4ThVkQQYY3u5h5SFSqqf687kf8H0qfMgaJUgKAUAoBQCgFAKAUAoBQCgFAc/ELNJopIpBlJEZGHmrAg/oaAwj2i8Ie44Wkj+K54bIbec9WiyAr48j4GHo7GorcGYcGiE2YZJ2iiGqTAUuCQviIUEZbSvXyO4qqq9HzRjd7dCyC1YbstycMAeJrWGHuEcq4eeVVlkkVW0ZUsoCHUwACndl8RrPqal2kndrFksJPfrnz8i7SmtEVa/V5ece/M1X2b8f+12ogncfabQKjbhtUYzobUDgkbKdzuBn3qxfE6b/wD0RfJL+fwT4abi9DLhhpIwdR1L4ht+6djvuP8A0rLw9dxbhJya222fUnVgr3ikjL+03Cmt5jhSEYkqCPdPMoR5jp5jBr07W+WW55VWnJPVHZkQ/wAMelCnfc8sScHy2/Un/P8ASu7D5nZrkaf2SuzJaoTzXw/IYx+hA+VVz3PUpy1RTJhjjc7VBtJXZYk27I+Ju0yw1DKjJB2ODyPqPhUFUi4608ElTk5abZI6a8jMgVi2kgjSBnUTzAHM7Z+lebOM6snKms+8s9FxdGl81vP7HXwqNliVXzkZ57kLk6QT1IXAPwr1KkIzVpZPMi2so9pYVwfF/wBvpj9ayVuHpxg2lsaaNao5pEZaAyXZzt3CY/pGQZ+gA+tW8HHTRv8A+n9LFfEyUqtly/JYydAznDnGnbkCee/nyHxqVes6UbR/Va68L59LkKcdTyro47++S3gM8zBNK5d8Z2GcHSOp9OpxWLh6fbVNEXbntsSnLRvleJ+fJb88QvJLiebupDgwFwe7GgjAZh7qhFOSBuck19FWk4RsldbPr/ZjpxUnvb3cjfsL2b95Mjq6lWhIGYnOcqwl1brtkac5xjI5hrjWjpi8PfqvLr4nXB038y/b6kr7KOzn27iMKEZiiPey+WlCMD+s2lfgTWhvBSfo/sl981xencXDhYv+XiysZHmHYySj0lFdBY6AUAoBQCgFAKAUAoBQCgFAKAUBSe1VqlvdC4kUG1u1FtdjoCfDFIfjkxk+sdcYPzp2r4HLwq+eLJDRsHik/Mmcow9eh9QR0rkoqUbPZnU7O6OPs9ws3U2GLaFDSSsBkhFGTjzZjhR6sKqr1eyhdb7L30/BZTjrlnbdk43ErmyvjfRLHCVcERqcBo2AyDGfFpK4DZAILZ2PKHDzjoULt9/87eB2rF3btY2zgHF47uCO4t21qxAKkeKNgd0b1Gc55HOa8Li+D7GSWXGzd/fkb6ddVE3s8L36ntNbiVXWVE0E+I+InAHXGcYI5jcE/I20OIhFKMsLlu3+cfQ7X4dT/TlvwS/BTeN9m3iGuEPJERn94D1AAyPUfPGK3eP16njVKEoN6c9xAq4wRuM896lkohJK66klwzjs9vjQ3h/K26/xjFcsmWRrzgW7hfa+Kbwv90x2zzX69Pn9azcRQdSGlM38PxUNSbRKm2lJca/CTt5kbc9tvl/2rJHg7JZz6HpLi4XTcNu8+tnw/SdTHU+MA4wAOZwPM4GT1wOXKtdOnGmrRMlWq6ktTOqRMggHGetdmm4tR3IwaUk2jlk4bGd9AL8snqM5wT5Z3rBHhq9ralbz/Y1/5fzarfY5o4/s0kr+B5XZMRb4RFXOWPU43xz3FblONClGMstfnPv1KY05VpuUsJ8/DB6W/esC76tyCDjPXJOSR6VjknKfO93yvubJOmli1rdTLfaJ2w/aEy2cNwFtgy65W8Ks421HmSi9OhO/ka9yhRfDUnvJ7/weNOSqz6IgLa+kt5Etry3EqR7oFADqmoszRuoxIjDUTnUrb8udRlCNSLqUpWb+j8Vya8mialKL0yX77dfUgOKTLq7uJ3aGNm7vX5EjJx0zgVqpp21SWXuUzf8AqnhG5dhOzD2nD0txlLziW7kbNDageNvNWVGwPKSZB0qW5A161t1jRY41CoihVUcgoGAAOgAGKkD60AoBQCgFAKAUAoBQCgFAKAUAoDl4pw+O4hkhmXVHIpVh5gjHPofI9KAyLtd2Xe/gezl34jYqWgfl9ptifD6Fjpwfyup5BiTHZgwtZpI9ShnToygkbjIwR6b8/WjjF7o6pNbFg4bZrbrqHdy3EkbFQcNFDCVKmVz7rMQWAU5C9QWwtZKk3UdsqKfm30X7/TGS+MNGd2/ol1Z19m+I3HDWF3ZFpoW1LMojkEeFPJiRjkwKtnUM7gZwZynCpelUxfldZ9/0Q0tfPH7G1dmO0FtxCLXbE5XeSNiO8QnnkAeJckYYZHwORXjcXwc6DlOP6Ul48l7ZspV9Vk9+h9Lq6ZMaQCdxgkkAZHLBzqz+lQo1pRvnGN8/Re/E1qjGp+r0wc00NrPkzRqDgeJvCxPoVOefnitsakGrp28eZjq8FK9mlLw5Hlux9rg/dsNvzt1688VY1NPJkVCl0+5B3PYRgcxTKR01jB+ozn6U7QqfCWd4stXDI5Y4kR9DMoxkMdwOX4fLFQk7u5sSwd8AZua7+Skn/IUSb2DwJ3WMeNgNs45sefIDrt1xSVo/qdsXJwhKf6VzsQl9xtmykK6QRgk/ymeZwQcKMbedVSrbqC5efI20uFjG0pvn5c/yfHhuldbylVAUli7YAG2SzNtsPM1n0TrO0MvG/dj3ksrTVKKvjL/czPt77QftINvZlo4CNMsvi8YJGRjGVj25c2/Q+zw3CQ4dXW77/tsePWrSq77LuIGLhcMsRiAEbB3FvOx2uHyoKMeS8sqR4V1AHJbUYurOEtW+Fdf+e/8Afm+W1hGEZRts+T6nJc8Ukhg+zNqMiMynWq5gGSGSN8lhq/FyxgjG5NWRpRnPtFs+nPo34cjjqOMdPP7dxZvZN2SSZm4he4WytfGS3J3XcDH4lGxPmcLvk1pbKDfuzNlIzSXdwpWacACM84YFyY4/Rty7/vMRuFFECfroFAKAUAoBQCgFAKAUAoBQCgFAKAUBB9qeBG4VJIWEd1CS0Ep5A9UfqY3wAw+B5gUBjnb/ALJftFJL20iMd5EdN7Z/i1gbugHvEjfbZxgjf3orAMkF6/dGLUe7LatPr/H9w8q5ojq1cyWp208i6zSwhI5QCtpakm3w5LTyOELRtk+E6hqYjGkZGDlTXnJT1OP+8t8YilfP7d/mak4pKVsLv3v7yV/uryCRrtEa3IxKHjBVAshGnR0KtqxgZGM9Aa2wqU7KGq/LvxvcocJu8rbF44J7TopsLxFGV8ACeEDScY3eLG3Lcp/ZqivwMZ3lHDa8vfI0UOOnTsnlItlsO/Gq2dLhdOS0TatPXDAgMpA/MBzrDLhqkXty3+56dPiqM4pXtm1n6e/qddpKQNal1LDBOcdRvtz59aypuOI7b4591/f1LKiu3e2PRe/diai4k4AJycKBg4ydgc+nlnnT/IqvGrd/TuXvoZXw9NN2W3vPvqfP9tSZ93lgY0jJ/wC9dfEVHd3tfGyx6b/ydXCwTS35+Pv9j3a/dwMl8YO2fPbB8xuefpmoTqVJ3Wp9Ld37v9zkaUIWeN7397ESbcsrOFY6N2IOAM7jOeWN6sp05TvoV1t4e/djQ6iptKTSe+dvfvJVeMds7S2JHefaXxlRA2MNsfHIV0eY8Ov5V6EOAv8Ar27jHU+IpJdkvG+3kUPi3Hb3ipZd2SFC/cx8ggIBYjnIRkbnJAzjArc3TopJ4vg81uVRtnPwlmjLWlzG/dSAEqFy8TkDu5Qo3yNQBHMqxHlVVW0kqtN5X0a5r3zLIJxfZzWHbxXR+pzXa/ZGMaukkqlgSuWWNw2A0bAgMSB5HG3UeGcX2qu1Zffx9+m9b+TCJf2edhpeKTHJMdtHvNMeg56VJ2LkfIDc9Ab27FZv/Z7hqXHc90nd8OtsfZo/59wdpmzuY1O6Z95iZD+A0S5guldAoBQCgFAKAUAoBQCgFAKAUAoBQCgFAKAr3aTs+0rrc2riG8jGFc+5InPupQPeQ9DzUnI6g8aBlXa7sLHxMyyWsf2XiSeK4s3IAkP54z7pDdGHhbrpOTTmDHLu2khdopkdGVvHG2VII8weRwf1pudRdOJdu45eHx2/2aPKHQI2LsvdhdmDAhg2rPX++vMp8BKNd1NTzm+N+hsfFLsnC2/jsfROwSfs6W61ESFE0RysqBGypcliQCSMhQcbNvvjHP8APfbqnbF3lZv0/klLhLQUr5a54KtZcGulDTqHiEcfeiTdcrkKCjD3iS3Q+flW58RTTUb5bt/ZkVKbi5Wwid4P254rpOmUzxxAswmRJAF65ZxqxsOR8q7UVK8daV748RBzs3G/eTNl7VL8qzizgdRnLrHMAuPEd1fSvPJ2FZ58Hw36Wkru+/2LFXrPN/fefW29ql7LkwWELlBklUmfTsQCcPt15+VJ8Lw0JXlZXxl7/wAiNWtJWjfHRHA/tD4rcL9yIowScaI0LOQBkL3pZnI8Oy5PLzqfZcPSsrLHnbz5eZHVVns9/exWZLi94l3jPLLcNGNZRmZjjIXKpy2zyA5Zq6pVhTtqxcjCnKabXIkOyXZA3DTrMVjKpgBmAkWQshB7rOojGQcgDxefLLxXGKmouGc+TWeexo4bhu0m4Sxjz+hK8KvI+C8TeJ49SAaTNIp7zSUyWQA6QrNy2Jx1qmpCXG8MpJ56LbzOQkqNS1vPmVTjnHO/mM0ady7KVfQ7eIEY+WV2IGx8q20aHZw0N3XeiqtWdSo52tcs3YL2bSXi/abtvs1io1NK+FLqOejVsB+8dvLO9XtlJtvBeCrcRJEkJt+GRjwQkFXueuqQHxLEeelvFJzbA2YkC7AY2FdB5oBQCgFAKAUAoBQCgFAKAUAoBQCgFAKAUAoCJ492fiuwpfUkse8U8Z0yxn91vI9VOVPUGgKH2v4LHKgj41FkLtHxO3XGB075RkxfPVHvzU1HbYGWdqPZXeWo723xeW53WWDc6fMoMn5rqG25FduCnLxKURSQ6zokZWZTv4lzg+h3IqHZR1KVsolqdrFt7P8Ab37Nam3WMrphkCSE6z3rHVkqQFCZ2xg42znc1hr8B2lXtG+axtj73NVPitNJ07eZD2uRYXU7e9NNHCCABt4pZOXIZWPl51fLNeEFyTf4X5KoytTk3zsvyTHZxo5mtXWQRpaRO08ZDcgWZmDY0nvNQTBIPTfas9dSgpxau5tWf4643LqLi5Qd7KO/1f3I3s7xGF1Fo8cqd7IQJY5SCpfQq6kxiRRp5HfxNirq9Oafapp2WzXS/PkVUZx/Q+b3TO3gV2kUKfad1huCkE8e7QufEz6eUi5CsoO+dRHLBrrQlKb7PnG7T5rp3MnTajC8tk7J807f0fbs/wBrpOFPPCdM3dOyRjAUE6yGYuPFjA5HPTlvUa/CR4pRntdXf0xjYlTr9jGdN5KvPxdu/mmizGZS+Rq1EB86gGO/U78/nvW1UVojCWbW9DP2rUnKOL/k6uznZe84gwW2heQDYudkT0LnwjnnHPyFW4RUav2c9nNpYOougeIX2ARawgFEzyL6sKF5+KQqD0UnFcvkGmWnAHmdZb9kcocxW6Z7iIjkSD/LyDozAAfhVeZ6lYFjroFAKAUAoBQCgFAKAUAoBQCgFAKAUAoBQCgFAKAUB4IoCtz9kVRjJYytZyE5KoA0DH96A+H5ppb1rlgVvtFwBZv9Z8MWc9bqxPj9C0eVl+QMtLMFDuvZdw+dtNlxIRyfzF0umT6HQ4/sGl7bgjuI+yDjCJoUpOmchI5vDnzAk0io6Y6r2yd1O1r4Iq77B8ZCCNrSXQDnSnd6S3LJCHDHbmc1xQgnq59Trk7WPFp2O4wqd0lnKFyTkxpqBYAEh2GpchQNiP1rkqcJS1P8/bY7GcoqyOvhXsu41khIWhDYyTMig43GQrEnHTapSjCVrq5xSa2ZKx+xd4hr4hf2tsueec/q+gA/Wu3Ilp7P9iOFxEG3tLniL/nkXTB8dT6I3X+iJD6V3IL5b8GupVCzypbQjYW9nkeHyM5AbH/DWMjzNEgTnDOGQ26aII1jXOSFHMnmWPNmPUnJNdB10AoBQCgFAKAUAoBQCgFAKAUAoBQCgFAKAUAoBQCgFAKAUAoDlv8Ah0M66Z4o5V/LIisPoQaAhz2Jsx/JJJB/y880I/sxuq/pQHsezBAwl7ep/wDdVv8AERq5ZA8J2ak/FxC+YeRaAfqsIP60sDyeyMLfykt5J6NdTgf2UdVP0pZA6uH9mrSBtcVtCr/nCDWfi5Go/WuglqAUAoBQCgFAKAUAoBQCgFAKAUAo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data:image/jpeg;base64,/9j/4AAQSkZJRgABAQAAAQABAAD/2wCEAAkGBxQSERQUExQUFhUUFxYZFBgYFhUUFRYXFxQWGBcXFxQYHCggGBolHBUUIjEjJSkrLi4uFx8zODMsNyguLisBCgoKDg0OGhAQGSwkHSQ0LzIyMjQtLCwvMDc3Kyw3LTcyNyssNy8vNDAsLy8sMisvLCwtNy83KywvNywtLCw3LP/AABEIAK4BIgMBIgACEQEDEQH/xAAbAAEAAgMBAQAAAAAAAAAAAAAABQYDBAcCAf/EAEYQAAEDAQMHCAcFBgUFAAAAAAEAAgMRBAUhBhIxQVFhcQcTIjKBkaGxFEJScrLB0SMzYnOCNJKis+HwFSQlU2MXQ3Ti8f/EABoBAQEAAwEBAAAAAAAAAAAAAAABBAUGAwL/xAAuEQEAAgECAwYFBAMAAAAAAAAAAQIDBBEFEiETIjFBYXGRobHR8FGBweEjJDL/2gAMAwEAAhEDEQA/AO4oiICIiAiIgIiICIiAiIgIiICIiAiIgIi8TStY0ucQ1oxJJoAN5KEzs9rFabSyNuc9zWtGtxAHeVTL8y7Aq2zCv/I4Yfpbr4nuKpVttskzs6R7nnaTo4DQBuC2ODhuS/W/SPm02q41ixd3H3p+X9uhXjl3Ayoja6U7eo3vOPgq9bMurS/qBkY1UGc7vdUeCqyyQQOeaMa5x2NBce4LZ00OCkeG/v8AmzR5eK6rLO0W29I/N29Pf9pf1p5exxaO5tAtR9skOmR54ucfmpOzZK2t+IhcB+ItZ4ONfBb7MhLSdJiHFzvk0r77bT06b1j4PiNPrMnXltPvv/K6ZIGtihr7J+JymFX7otbbLCyCSpfGKOLcW4knAmh1jUpBl8wn1iOIP0XOZpiclpj9Zdlp4muKkT47R9EgixQ2lj+q5p4EV7llXm9hERAREQEREBERAREQEREBERAREQEREBERAREQEREBEUXlBfTLLHnOxccGM1uPyA1n+i+qUm8xWsdXxkyVx1m1p2iGS+r4jsrM+Q6eq0dZx2AfNcwv2/5bU7pmjAeiwdUcfaO8+C07yvCSeQySGrj3AamtGoLDBC57g1gLnONABiSV0Gl0dMMc1utvo5DXcSyam3JTpX9POff7MamLmybntNCxuaz23YN7NbuxW3J3IpkdH2gB79TNLG8faPhx0q3gLH1HEor3cXX1Zej4JNo5s/T08/3Vi68iII6GSsrt/RZ2NHzJVkgs7WDNY1rRsaA0dwWRFqsma+Sd7zu6HDpsWGNsdYgREXk9lQvj79/EfCFpq3T3XE9xc5uJ0nOcPCq15LhjOguHaD5hXcVlblmvOVmhxI2O6Q8cR2LdnyfcOq4O3Hon5qLtFmew0e0jy7DoKIn7HfrXYPGadulv9FLNcCKg1B0KirasNvfEeicNbToP0KbKuKLUsFvbKMMCNLTpH1C21AREQEREBERAREQEREBERAREQEREBERAREQa1425kEbpHmjWjtJ1AbycFyG+b0faZTI/Xg0amt1NCmsur756bmmH7OIke8/QT2aB27VWFv8AQaXs689vGfk5Hi+unNk7Kk92PnLJZbO6R7WMaXOcaADWf71rqmTGTrLKypo6Vw6btn4W7G+fcBr5G5Pejx848fbPGP4G+zx292pWRYWu1k5J5Kf8/Vs+F8NjDEZckd6fl/YiIta3YixzztYKuIA/vRtUJa7/ADojb2u+QQT68PlaNLgOJAVPntsj+s9x3VoO4YLXV2F2FpZ7bf3gsgKoq9RyFuLSRwJHkmwvK8vaCKEAg6QcQqxZr6kbpIcN+nvHzqpqw3qyTDqu2HXwOtQalvuIHGPA+ydB4HV/ehQMsZaSHAgjSCrwtS8LA2UUOBGh2sfUbldxUopC0hzTQjQVabqvISihweNI27xuVZtVndG4tcMR3EbRuXiGUtcHNNCNCIvCLVu62CVgcNOhw2H6LaUUREQEREBERAREQEREBERAREQEREBQuVt6+j2ZzgaPf0GbiRi7sFTxoppcy5QLw5y082OrCKfqdQuPwjsWXosPa5YifCOrA4lqew082jxnpCrq25AXLzshmeOhEejvk0/w4HiQqrFGXODWipcQANpJoAuzXPYBZ4WRD1Ridrji49pqtrxDP2ePljxlz3B9J22bnt4V+vl924iIufdgLSvO8BC3a49UfMnYt1YLXZWyNLXdh1g7QgqFptLpHZzjU+A3AaliW7Ldkgk5ulSdB1Eba6lO3fdDI6E9J206BwHzVRAWa7ZH4hpptOA8dK348nna3tHAE/RWFE3VAHJ06pB+7/Va01xyt0UdwOPcaK0IpuKNIwtNCCDsIoV5V2tNmbIKOAI8RwOpVu87qMXSb0mbdY4/VVGxdV8kUbIajU7WOO0b1YAVRVN3DeNCI3HA9Q7D7P0RUpeVhErKaHDqnYfoqk9haSCKEYEK8qCyjseiQcHfI/LuSBG3XbOakB9U4O4bexW4FUVWfJ+1Z8eadLMOzV8x2JIlERFAREQEREBERAREQEREBERAREQY7RMGMc92hoLjwAqVxO0zF73Pdpe4uPFxqfNdYyue4WOUMBc5wDQACTRzgDgNxK5Z/hs3+1L+4/6Lc8LiIra0ua47NrXpSInpG/58E3kDYectQcRhEC7dnaG+ZP6V1BVLk6sDo4pHva5rnvAo4EHNa3A0O9zu5W1Yevyc+af0jo2XCcPZaaN/Gev5+wiIsJsxERARFVspr4JcYIzSn3jhv9QHhp7tq9MWOcltoeOfNXFXmluXnlIyMlsY5xw040YP1azw71AWm/LU/Q8MGxrW+bgT4rzZbKt30PBZ9aYsfTbf3au9s+brzTEenRDvvq2NxEzu1rD5tW5d+Xb2mk8YcPaZg4fpJofBLVZVXrys1MVlVx4csbTWPo12XJqdPPNS8+0zv9XVbvt8c7A+Jwc07NIOwjSDuK2CK4Fcbua95LLKHsxHrt1PGw7DsOrvC67YLYyaNsjDVrxUfMHeDUHgtdq9JOCd46xLdcP4hXVV69LR4x9ldvm7+adVvUdo3HYo4K6W2zCRjmnWMNx1FUxwoaHSNKxGwW66rXzsYJ0jB3Ea+3StmaMOaWnQQQe1V3JyekhbqePEY+VVZVFUeaMtcWnS0kHsW7cc+ZMNjuie3R4071kyihpLX2gD2jA/JRjXUII0g1HYqi9IvMb6gEawD3oor0i5lcXKTLJaIo5mRNje4NLmh4ILsGnFxFM4truqumoCIofKy+/Q7K+agLsGxtOhz3HDsAqTuaUEwipeQeV01uklZIyNoY0OGYHA1LqY1cV7y9yslsLoREyN3OB5OeHGmaW0pRw9ooLii1bqtJlgikcADJGxxA0AuaCabsVtICLnGU3KO+K0Pjs7Insj6Jc7OOc8dbNzXDojRxB1LoFgmL4o3mlXsa400VLQcO9BnRUzK7L1lkeYomc7KOtU0YzcSMXO3Dv1Kqsy+vGTpMjYR+CGRw784oOuouSM5SLbGQJIojXUWSRuO4HO+S602tBXTr4oPqIiAiKuZXZXRWEAEc5K4VbGDTDRnPd6ragjQSabjQLGi5H/ANQ7fKTzUcdBqZFJIRxOcfIL4eUO3x4yRx0/HFIzxzgg66ij8n7e60WaKZ7Q0yMDqA1ABxFCdooe1SCDWvK1iKKSQ+o0niQMB2mi53d5Luk41LiSTtJNSe9W/Lh1LFLxZ/MaqRdc2C2mjp/im3q0PEcv+zWk+ERv8Z/pa7CzQpjmBm1VfsdoUj6ZgsfLS3Mz8GSvK1rcxVu824FTlstFVXbzmwKzNNWWs1968soCZXbkxvA/awE6PtGbsQ1/ZXM7yqRKVPcnb6W5u9jwe6vyCzdZSLYLbtXwu801NJjz6fF1ZVK+4s2Z2+ju8Y+NVbVWspR9q33B8TlzcO2aFikzZGHY4d1cfBXRUSqvaSITKdnRYdhI7xX5Kvqy5S/dN98fC5VpIRYLLeNGMGxrR3AIoEPKIrkojJBIBo0VO4EgV7yB2rvGR17+lWOKQmrwM2T324E9uDuDguX8n12i0y2mF2iSyvAOx3OxFruxwB7FK8ll5GG1S2WTDnK0B9WWOocOJaHfuBB1Zcn5VLzM1pZZmVIiFXAa5Hivgyn7xXTrztrYIZJX9WNpcd9BoG86O1coyMsTrS+2WyXEsjmIOrnZWOrTcGl2H4mqDc5Hvv5/y2/EVl5ZPvLN7svnGsXI79/P+W34ll5ZPvLN7svnGg6Bk7+yWb8mL+W1V/lGyl9Fh5qM0mmBAI0sZoc/cdQ31OpSllvJlmu6KaQ0ayCI7yebaA0byaAcVzbJ+75L2tz5ZvuwQ6XYG+pC3jSnAE6Sgrdtu18UUL3igna5zBrzGkAOO41w3UOtdzZbOZsAlOPN2cPptzYq08FQOWFoEtnAFAI3gAYADOarZlE6lzv/APHYO9rR80FB5PLoFstjnz9NsYMjwcQ+RzsM4axXOdvpsXZmigoMANC5nyNDG18IPOZdNQfHNB04r6ipvKrIW2IFpIPPMxBIPVfrCC5Iq1ycvLrtgJJJrLiSSfv5NZVF5RMqzPNzMLyIoiauaSOcfoJqNLRiBtxOOCDr64kyP/Er2IcTmSSurTVFGDQA6qtYBXa6q6Fybyk3bGSSTWXEkk4SO1lUPkpFbe38p5+H6oOxWWzMjYGRta1rRRrWgAAcAsqIg+AUwC+oiCKypsplskzRpzc4bywh4H8K5TZLRmldrXI8rbnNlnNB9k8l0Z1Aa28RXuottw3JHXHPu57jmC3dz18uk/w3bLbt62/Td6qLJqLJ6Sdqz7aeJlqaa+1Y2mE/abdvUJa7RnFa75qrC969ceKKsfLnvl9nyRytnJjZS60ySao46fqeRTwa5VAAkgAEkmgAxJJ0ADWV2HJG5vRbOGu+8d0pPePq9goO861i8QzRTFNfOWx4Rp5vni3lXr9k2qvlC+s1PZaB5n5qzucACToGJVKtU2e9zvaJPZqHctBDrnmFlXNG0gd5orwqnckOdM3Y3pHs0eNFbEkQ+Uzvs2ja7yafqq4prKaXpMbsBPef/VQqIkIrES0HaAfBfFZbLAGsaCNDQO4IiuU8kX7bJ+Q7+bEvvKLYnWS3x2mLDnCJG7OdjIzgdxGad+c5eeSE/wCdk/Id/NiV65QLo9JsUgAq+L7Rm2rQc4Di0uHGigrHKXlI2SywRxnC0NbM/aGDFrSPf8YyrFc10ei3U6MijzDI+TbnuYSQeAo39K5tkFdnpVtiBxZD9o7WA1rqtbwL3DDe5dlvr9mn/Kk+AoOb8jv38/5bfiWXlk+8s3uy+caw8jh+3n/Lb8Sy8sp+0svuy+caCEv2+H230WyQAlsbImAe3LzYDnHYG4iurpHQur5M3Iyx2dsTcTpe723nrO+Q3AKq8l+TXNs9KkHTkH2QPqxn1uLvKm0q/oOV8sf31n/Lf8TVcr1s5kul7QKk2WoG0iIEDvCpnLIftrP+W/4mrpN0D/Lw/lR/AEHN+R61ATWiPW9jHDfzbnA/zAuqLi2UNxz3ZauehDhEHF0UgFWtB/7b9mBLcdI7QJuzcqzs0c5Zml2stlLQf0lpp3lB05UvlZ/YW/nM+F6gbTyrv9SzMb70hf4BrfNTnKu8GwNOoyxkdrXoKucp/R7ogs8RpLKJc4jTHGZ5BXc52IHadi+Xhkx6JdLpJBSeV8VRrjZWoZuOs76DUsvJlkzz0npUo+zjP2YOh8g9be1vnwKtXKqf9PP5kfmgy8mI/wBNi96X+a5c/wAgX+j3oyN2HSlhPvAOAHa5oHaugcl5/wBNi96X+a5VXlFyXljnNrga4seQ5+ZXOjkHr0GNDStRoNdGCDqqLlV2cqUjWATQtlI9dr+bJ3luaRXhTgs0/Ku6nQszRvdKT4Bg80HT0Ubk5eRtNlhmIAMjAXAVoHDB1K6qgqSQFp3rdsdojMcoq06NrTqc06itSS/WiTNAqzQXDbtA1j++MrHIHAEEEHQQrEzWd4fNqxaJiY3hya/sk57MSWgyR6ntFSB+JoxHHQq/nrva0LXc1nlNZIY3E6SWDO/e0raYuJzEbXjdo8/A62nfFbb0lxIuWxYLBLO7NiY5510GA4u0N7V16PJmyA1Fni7W53gVJxRNaKNaGgaAAAB2Bfd+KRt3a/F54+BTv379PRV8k8j22YiWUh82qnVj4bXb+7abWijb0vURjNbQv8G8fotXky2yW5rT1b3DhphpyUjaGvlDbqDm26T1tw2dvlxVeXp7iSSTUnSVs3ZYjK+nqjFx3bOJXw9Ezk7Zc1hedL9Huj6mvgpdfGtAAA0DQtC+7XzcZA6z8B8z3eYUVXbxn5yVztVaDgMB/e9Luhz5WN348BifALWU7k1ZutIfdb5n5eKqJ5ERRWOOBrcWtaDuACyIiDxHC1vVaBwAHkvRC+ogxxwtb1WtHAAeS+yQtd1mg8QD5r2iAAiIgxyQtd1mg8QD5r2AvqIBC0JblszjV1ngJ2mJhPeQt9EGtZrvij+7ijZ7rGt8gs8kYcKEAjeKr0iD4xoAoAANgwC+PYHChAI3iq9Ig8sYAKAADYBQL0iINO0XVBIavhiedro2OPeQkF1QMNWQxNP4Y2N8gtxEBRl/CTm+h1fXp1qfTb/9UmiCiLYsltfEeieIOIPYp28bla+rmUa7Z6p+igLRZnxmj2keR4HQVUTtmv8AaeuC07RiPqt5l4xHRI3tNPNU5E2Vczbo/wDcZ+836rWmvqJuglx3D5nBVVE2EpbL7e/BvQG7F3fq7FFr6BVSlhuR7sX9Bv8AEezV2ojRsdkdK7NaOJ1Ab1bLFZGxNDW9p1k7V7s9nbG3NaKD+8SdayONBU4AaVFfJHhoJJoBiSqheNrMry7VoaNg+q2r4vPnDmt6g/iO3gotUe4Yi5waNJNArnZYAxjWjQB37T3qMuCwZo5xwxcOiNg28SphAREUBERAREQEREBERAREQEREBERAREQEREBERAREQF8c0EUIBGw4hfUQR89zRO9Ut9008NC1H5PDU8jiAfoptEEEMnf+T+H+qzxXBGNJc7tAHhj4qWRBhs9kYzqtA8+/Ssy1J7yiZpeOA6R7goq13+ThG2m92nuQTVptLYxVxp5ngNarV53o6XAdFmzWeP0WlNK5xq4knaV4VQUvct155D3jojQPa38PNZLruWtHSjDU3b730VgARRERQEREBERAREQEREBERAREQEREBERAREQEREBERAREQEREBERBVr2tTxM8B7wARQBxA0BaD5C7SSeJJ81t3s2s7+I+EL7Zrqe/QW9pP0VRoIp6HJ72n9jR8z9FI2a7ImaGgnacT46OxNxXLHdkkmgUG04Ds2qwWC6mRY9Z206uA1LfRRRERAREQEREH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hQSERUUEhISEA8VEhQUEBUQEg8PEBQUFBQVFRQQFRQYGyYeFxkjGRQVHy8gIycpLC0sFh8xNTAqNiYsLCkBCQoKDgwOGg8PGjIkHyQvKSwsNCwuLDItMSwwLCwsLDAsLSwqLDIsLy8qLCwsLCwpLC0sLCwsLCwsLCwsLCwtLP/AABEIANkA6AMBIgACEQEDEQH/xAAcAAEAAgMBAQEAAAAAAAAAAAAABQYDBAcCAQj/xABOEAABAwICBgUGCQcKBwEAAAABAAIDBBEFIQYSMUFRYRMicYGRBxQXMrHBFSNTVIKUodHTM0JicnSyszRDUoOSk6LC4fAkJTVEY3PSFv/EABoBAQADAQEBAAAAAAAAAAAAAAADBAUCAQb/xAA3EQACAgECAwUGAwgDAQAAAAAAAQIDEQQhEjFBBRNRYXEVIjKRodEUQoEzUpKxssHh8GJyghb/2gAMAwEAAhEDEQA/AO4oiIAiIgCIiAIiIAiIgC8veACSQABckkAAcSV5qKhsbS97g1jRdxOQAXMtIMfkq3EXLacE6jBcXG5z+J323X71a02mle/BLmyG25VrzLJjHlFhi6sLTUPzzB1Ih9K3WztsFuagX+U+ovlDCG8D0jj43HsUM2hXx9Ct2vS6WCw459TPlfa+uC0Yd5VGE2qIXRD+nGelaOZbYHwurhRYrHM0Pie2Rh2FpBHYeB5HNcbqKFY8OxKWkk14nEC412EnUeBfJw7zY7Qubuy6rVmnZ+HT/B3Xq5J4nudybIvQKq+EaSMmYHtOR2je072nmFOwVYK+clFxbjJbo0k01lG4i8tcvS5PQiIgCIiAIiIAiIgCIiAIiIAiIgCIiAIiIAiIgKnp7WHVjiGx5Ln9jbWHZc3+iqzTUimdLXa1Vb+jGwDvLne9eKOnWzXPu6Ul6mbZ71jMDKHkvklCrBBRXXyoo7Kt+L3Ou62KhUUiha2mVwradQFbEtfTXZKs44IjB8QMEhF+o72jf/vkr5hONa1s1zfEG2ueGfgtzAMX2Zqj2vWlbGa/Mvqv9Re0cswa8DstJU3C3gVVMErrgKzwPuFjFwyoiIAiIgCIiAIiIAiIgCIiAIiIAiIgCIiAIiICo6XwWmY/c5mrs3tN9vY4eCw0JU/j2H9LHYW1wdZhPHeOwj3Kh4vpC2jgfK/1m5NYci6Q5NZyz28ACtKlO6tQjz5FKyLjZnxL7RvC81rwqvovpQKqnZMGOj1rgtdxabEtO9t9hUjPWqlLSyjY0+aJHZtg1a4qu1xUji1fqMe4NLy1pdqttrGwvYX3qo4TpKKuMutqPDiHNvrWBzab77j7QVu6SmWOLoUrN02R2kdQGRu4nqjtP+lz3KMwSpzC0tI8UEsmq03YwkX3OdvI5bvFZcGbmFndo3q23C5Lb7l3TV8EN+p1nRqpuAr5RPyXPNGGbF0GhGQWcWTfREQBERAEREAREQBERAEREAREQBERAEREARYJ6+NmT5GMP6b2tP2lYvhmD5eH+9j+9dcL8AZ5guA6V1RxfE+hgP8AwsN9Z7djg3KSbnc2Y3u4lXnyu6fNgpegp5GuqKgFpdG5ruji2PdcHJx9UfSO5aegGj8NHRXfJD51MA+b4yK7BbqQ7dwNzzceC1tLF6Wl6hr3ntH+7OHvse4KxkTWxjVja0BrWnIADIAcVldiIIuCCOIIIy25qKx8RuvZ8Z7HsPvVMnpW649VwuLjWbY8lBDUNtccSvLT+DLfiOkcLBd0rBvADg4nsAuTmCubyztEzzC50cE5czgWkkGxA3XIP6pI4hYKKIOiGy7XOBzGw2Iy7S5Z4qQEOYbarhlmBZw9V3ibHkStF6h0ah0TXucn+vU6hSorJqw05vYixBsQdoI3K04DRXIUPhIDxmQHtOq+5GfB3gLdovvV3wGJgtd7B2vYPesW/TzpsdbXIsJlz0do7AK6UrLBVvCKuEAfGxD+tjHvU9Hi0A/nof72P71Dwy8D0kEXkPBzGYOzgvusuQfUREAREQBERAEREAREQBERAFz2s0kxSeqqoqGOjEdPKIi6cya5JYHX224roSpWhX8uxX9sZ/CCsVSUITswm0ljPLmkcvdpFdq8L0jk/wC5p2D/AMTo2fb0aj5dBsZf+VkZNfaH11WGn6LCAus4nX9DG6To3yBou5sWoXWGZd1nNFgBxUXozpnBXF4iEjSwNLhK1jSQ6+Y1XHh9oXMe2bYPEYxXpEm/AztqdqT4VzafL1wcz9GVfvpMNeeMktRK7xeSV99Gdd8ywrxkXRX6dxecvpo4qieZhIPRNh1btHWsXyN2bO5WKR9gTYuIBNm2ubDYLkC6kXbuofLH1+5Wu7IjXjvItZ3WW+XzOIy+Sitc9rvNMOaWnY2SZrHcnN2FZ/RnXfMsK8ZF0Og07jmndAynqjMy/SNLacauqQ11z0vEgZX2r7Bp0x1T5t5vVCoFtZpbT9UWDtYnpbWsQcrrz2/qPL5P7liXYMuTg9ln4uS8efLzOd+jOu+ZYV4yL76M675lhfjIurY/jrKOEzSh7mBzW2jDS67jYbSB9qinadtErITS1gnkbrxscyna4t62djLl6jsjY5L19vahbbfX7kVXYatjxwg8b/mfTn16dTn3o0rvmWF+MiejSu+ZYX4yLqmj+kDKtj3sZLHqSGN7ZmtY8OaGkiwJt6y0tItNI6JwEsNSWm2rIyNjoiTfqhxeOtkck9vajGdvr9zyPYilb3Kg+Lwy/ucxi8lNc17neaYcS7c6SUsb+q3YFm9Gdd8ywrxkXSJ9NGNghn6CpfHOQI+jZE9+sSQ1haJNrrGwF+djkpmgq+kja8xyRawvqStDZG5n1mgmx32vvXvt7Uvw+v3FvZEYLisi/D4n028Tj3ozrvmWFeMiejKu+ZYV4yLoc2nkYfO0QVUgpi4TvYyLo26hIJ1jIOBy25HJfKTT6J5g+IqWsqH6kL3Mh6Mu1tU3IkJGd918lz7f1Hl9fuS//PvGe7fz8s+Phv6FFodDcbpzemfBTt3sbUTSQn+rkDgO5W/Q3Seol84irBE2op5WxuMN9R12a18+5XJcjbinRYhiAv61WD4RN+9d/jJauE3ZFZSTylvzS5kMa1XhI6rHVgrYY+6pGG45rb1Z6KquFTJCTReWlekAREQBERAEREAREQAqlaFfy7Ff2xn8IK6lUrQr+XYr+2M/hBSr9jZ6L+pHnVFkxz+TT/8Aol/huXMIpTh2IQytaTFUUrDqtDjrOfGLsHPpWtOV7Bwy2BdQxajfLC6NjxEXgtLnM6UapFnDV1hnY7bqHh0Ou2mFRKKh1LJrRuMXRksDLNjcA43s4Ndf9EC2ZJxZxb5G/wBnauqiuUbXlSymt84xt0xzx1K1gtCYcajjNi8Ul5CNjpHNL5Hd73OPfuXSSqp/+Pn888786Z02rqW82PR6trWt019m+6tMgNjY2dY2JGsAdxtfNdQWM+pD2lfC+Vcoyy+FJ8+e+eaXicmwzFTBi1cWMMs7zNHBGL9aR07CL22NAa5xPBpWfRiifFjj2SSGWURuMjz+c90THuI5XcQOQCsmEaCPgq3VXnLZJXl5eHU9hd5uS20nVPuuF7p9CpW1prDVNMzrB482swjVa0gDpcjqt25qJQls/M2re0NK+OMZrevhziW8sJJfDslv65+VjxHDGTta2QEtbIyQAG13Ru1mg8RfcqdjX/X6P9nPsqVe1U67Q2eSrbVeeNbLGC2IebNLWs6/VI6TrZPdnz3KSab5GJ2fdCDmrJ4XDNLOecljon+pZKSgZG6QsFjLJ0j9ltbUawkDmGA9tytbSCkhkp5G1OqINW73OIGrbY8HcQdi32A2Fzc2FyBa53m25QOkmjctWWjzhscDXNd0RgEjXub8odcazf0cvZbp8tkVdO1K5Ssnw4xvvnbwwnv4FF0Fq/NquOGqa4MezXoXSi2oZrWeGgkNLwLXvkQRvK60qppXoQ6uMevO2MRtsNWC7i421jrdJsNhYbuan8IpJIogyWUTubkH6nRktAAGsNZ13c9/BcVxcduhodp306pRvjL33tKO/wA08Y36+ZFY/hjIaGt1AQZGTyvJNyXvab92QHctLQfDmTYbSa4PxchlZbIh8c8hafd2FTWkWEyVMJiZMIGva5sp6ISlzXWFhdw1d+ee3csWi+BPpIhC6YTRNHxdouicLuc51zrnWzdyXuPez0wRrUL8G48fv8al1zhJrnjH15Eyvz3pdVlmJVfOpd/DjX6EX5v0+P8AzOq/aH/uRLU0fwW+i/qRjS5on8AxIkjNdLwOouAuPaOvzC6xo6cggLfCclkWKn2LKgCIiAIiIAiIgCIiAFc+qNHsRp6qqlpJ6NsVRKJSJo5nvBDQ22WW5dBWpVtyUtdrhlYTz4rJ41k5xXaQYtF609Ef1aeU+1wVaxPytYjC5rQ+me9xyAp3A8AfX3nLuVu0zmbDE+SQ2a0d5J2NHMlclwyifOX1LxbWJEfAbiRyAy8Vp6SNbhK66EeFeS3fgcstLvLFXDIyQX36tMXC++x6XMc189M1b8pD9VP4qq82FHgvDMJPBZ7uX7kf4UdY8y2emSt+Uh+qn8VPTJW/KQ/VT+Kq2zBDwXv4CPBed8v3I/woY8yw+mSt+Uh+qn8VPTJW/KQ/VT+Kq98BHgvowEncuo2cTxGuLf8A1R49llsnpfLLXhpLXwOIsSDTOblcC9+kPFfR5ZK6wvJACWtOVK4jrAG1+lF9qgK/ANSGR17kMJy2WBDvcsOCYY2WAFw6wJbfMGwNxy3rbh2fKVGeCKnnqlyx5Z3yV3qIpZy8Fl9M1b8pD9VP4qemWt+Uh+qn8VVupwC3qnuP3rXZhh4LMvqso+OuPrwrBJXZGz4WWqbyyYgGlzHU7g22sDTuaQDkHflDcXsO8L36Yq6zSZIOs0OypXEcxfpdxBHcq3DhZG64IIcOIORCjaemLZHQP2gl0R47yO8Z9o5qxTGu/TycYR4478lujt5TLr6Za35SH6qfxVUcUxB1RO6Z5DpJHl7yGdG25DRYN1j/AEeO9evgs8Ft0uEm+xZrufC4qKWfBJeZ1gktHWZhdX0dGQVBwLCyCMl0jBKewCgPSyU+xZVjhGSyIAiIgCIiAIiIAiIgCxysusiovlZ018xpNSN1qqcFkdtrGbHy+4czyUtNMrpquPNnjeDn+nOIPxXEWUNMbwxvIe4ZtLh+UlPJoyHPtVuk0aZFG2NjbMY0NHdv7V68lOhfmlL08o/4qoAcb+syPa1nafWPdwVjrwFd110dqK/hj9X1Z4l1KBUYLnsWSl0fvuVl81uVK0OHDgs06K3Do0OCzjRkcFdYqELL5oEBzzEMIZEzWcOTRxPBQ0dHfMqyaTz9JUFg9SPq/S/PPsHcsFPRrc0sVRXxdWZt83ZLHREV5hyXh9ByVkbQ8ljmolMtXuQ92VGoolFTQ6pv4hXCqpVB1tMtKq2NseCe6ZFvF5RkoKZrwCNhUJp1o+WsbUR5OjPWI22vk7uPtW9hlV0bi07Cbj3q0wuZKwscAWuaWuHIiy+ebeg1e3JfVP8A35mvXPvIKRU8Da2phbIAL7Hjg4bR71PUODDgqfgLzh+IOppD8TIQGk7M/wAm/wBxXUqSMAqPX6dU25h8Mt16EkWZcNwgC2Ss1HS2WtQgKWjCoHR7aF6REAREQBERAEXwlc80q0pfM50ULtWAXa5zbXlzzN9zMt23ftsrGn08r5YX6sittVayyz4pprSwEtdJ0jxtbEDIduwn1QeRO5Qs3lThB6sEzhxPRt+y5VOZQckdQLchoNNHaWX+v2KEtVY+WxfIPKZSOvrGWO2zXjOdgTkWkjdbO2ZC5xoxQvxrFJKypaRSQuGqx2zq/koLf4nf6r5PQr3hOOTUbj0ZvGTd8bidRxtbW5OyGfLerEdFCuE3pviaxu/nj1Ooat5xM65V1KhKiW5WhDpC2Zge05EbDa4O9p5hZqeTWK+VlFxbjLmjRTTWUb1JT3U7SwWWnQwqWYABwC5PT21q+qBxbTqhpr9NVQtcNrWu6R/ZqsuVTsT8vVK3KngmqHbibQt95+xWqtHfb8EH/vmzzKMsoLppCdplffd+cVLUcC5rU6RYnUvc+Gl83EhLgXNdv22c/meGS6Po++Too+msJtRolsQRrAWJBHHb3rR1lcq4Jtr0TKChh7k1FRZLWq6WylaeoAC062ULEhOXEWZRXCVmthUBXRqyVzlWcYnLWOc1pe4AkNG0ncF9HpG9jOsW5WsUfqZ/pBSuB4le2aqFXi/TgNsGStddzHXaSbW6t+05HNSWBzEGxyIOYORHJUu1k+/y10X6l/TRcYYZPaf4F5xTiZg+NhF8tpj2u8NvipfQbSDzqma4n41lmS9oGT+8Z+Kk8I6zbHMEWPZvVIwugfQV0xhLZKR1xqh23eALA2LTcX+9dadPVad0fmjvH+6JJzUN2zrdBOp2CRcnOlk49Rsbe0Of71uU3lHnZbXhieBtsXxk8LbQN24qP2VqMZSXzIvxdZ1QFFV9H9OoKkhmcU52RyfnG1+o4ZO7MjyVjbMqFtU6pcM1hliMlJZizKi8h69KI6CIiAgNMsT6ODUabPlu0cQ388+GX0lSKejU9pg4uqQNzY227yST7PBYKOnWzS1VSsddzNt9+x+RrMoUfQqwQUST0VhsUH4vfB73WxUamkUPWUyt9ZTqBrYlq6a/JWnHBXYcR6AkuOrHtJOwHZf3eCzt8qMMWTGSTO5dRvic/sWrisALXA2tY3vstzWDBMbp4jthZ+rqD7QvdbTTx9665Sb8OX643Lmlk3HHgTcOmuM1WVJSdAw7HGO/+OSw8As48muKVmddiGq07WB75e0arbMCl8O07pgM6mIdrwpePTelOyph/vGD2lZ71N1f7KlR/wDLb+bLeF4kVhfkXoIrGUy1Lt+u7o2f2WZ271aqDBqWmHxFPDFzaxut/aOf2qNOlEB2Twn+tj+9efhqN2yWM9kjD71Stu1Nn7RtnuxuY28SN/Sbm0+0KNpaqy9yTB2xwPYQVFVBLTcZ8rrymzC4J8iG2vi96PMsTK5YZ61Vs46xvrEs/WB9oWCo0lhaLmaO364Jz5DNWoVVt5TRWbnywSlZUKvYtXNYxz3GzQLn7hzUbienMLbhmtK7O1gWt/tH3Aql4niklQ67zkPVaMmt+88yrD1VdC93dnMaJTe+yFVXdM9xkaCCerbqvYNwDvbe4vwW1TVcsNnfl4Rv2SNHPfbxHMLUpaW5VqwOg6wVajXWN93YuOLfJ/2fQvtKK26FgpK10kTdXWYx7ASDk4gjYeVlmjoVu0lKpOGiWj3kKFwwWEZbzY8sgjQrWmoVanUPJadTSL2vV5Z46ynVNJ/vernohpe5w6KZxMrR1XHa9gttO9w+0Z8VC1lMoaQmN4e3ItN/vHgrl1cdXU4Pn09Tyqx1Sz0OzU2IA71Ixy3XNcIx3O11c8Or9YL47kbROIscb7ogKppdTkTNfbquba/6TScvAj7VhoVYseoeliLR6wOsz9Ybu8EjvVTpZrZHIg2PaFoQl3lWOqKNkeGefEtVFbelbbcouCtSat5qj3MuPJN3i4cGnXqu1ql6yoUFWyrc0kGihYytaQS6sbz+iR45e9VSlgidtib3GQH95SGluJBzhE07DeTt/Nb9t/BR+HszUWu1tkbeGqTSWzw+pc0teIZfUn6HRemftY4dj3qVj8nNI75UdjwfaEwanOSttJTGyprX6lfnZawirjyU0p/nJx3x/wDyvp8kEB2TzDtEbvcFd2QlZWtK7XaWqX539BhFDPkZj3Vcg7Y2n/MF4l8kWqOrWyX/AFNX2OXQw4ry8lde1NV+/wDRfY84UcrrNAJY9lW8n6Y/zKKlwKVuTqmS3Y527gXLrFZTXUBW4TfcntTU+K+S+w4Uc5kw5w/niTzhb95SGilJykYM9romHv2FXGTA+S9w4JyT2lb1Uf4UOFFZgwGp/MmiP0CPaxWLRrDKtkl6gt6LVIbq9Fm64tewva2spyiw225SzobM7LFdQ18pSScI7/8AHcjsj7jMtFCp2lpbqHoXKw0UgUOqk0VqkhJRZKJradWOecEKDrnbVW085N7ktsUuRWa2JV6vjVlrnKuYk8AEnIAXJ4c19RpGZs0RkGI6sxGz1f3WkroOj2JXtmuOQVxfIXHecuwZAeAC6DoxU7F8vdJSslJcm3/M2oLEUmdYoprhfVpYVJcBFEdErM1VXG6DMvbk7fwPbzVucFGV9NcLqE3B5RzKKksMpba6xtv4b0fWLxjmE7xt5KmYl07b2lkHer0dVDHvLfyKstPLoyyV2ItaCXODWjaXEAKjY7plrXbBfnIR+6Dt7T/qouvppHm73Oec7axJt2cO5a7MOPBLNdLGK1j+f+DqGmS3luakUZJubkk5k5knirFg+H3IXmgwck7FdcCwTZks8tEjgWFZDJW2mwzLYvuE4dYBT0UCAifg5Pg9TfRL50SAhDh68nD1O9EvnQoCvvwzksEmD33Kz9AvhpwgKk7AhwQYHyVs82C+ebBAVhuE23L07DstisvmwXh9KEBSHxGJ1js3H3LegrFKYnQAg5Kp1UpiOd7eKvRtjYsT5lOdTi8x5E++uy2qOqqpRvwmCLhwt2hR+I43HG3We9rR23J7GjM9ytV6dR97oV5Tb2M9ZOqJpdjAziabuP5Qg+qNur2n2dqY5pnrgsgBF8ukdkbfoN3HbmfBViOIk3NySbknMknevNRrIxg66uvN/Ymp07zxTNvD2ZhdD0YjOSqGEUBJC6To3h9rLILxdsIbkEW1h8NgEQEmsckd1kRAQtdh4duVWxLR++5dAfHdak1GCgOUVOjGexYotGM9i6hJhQO5eW4SOCApmH6N23K04dhAbuUrDQALcjhsgMdPBZbIQBEAREQBERAEREAREQBERAa1RDcKsYxhesDkreQtSoproDjuMYDmclVKvBCDsXca/Bgdyr1Zo3fcgORDCDwUhRYISdiv40Yz2KQo9HLbkBX8FwHZkr9hGG6oGSyUGEBu5TcFPZAe4I7L6soCID6iIgC+WX1EB51E1F6RAfAF9REAREQBERAEREAREQBERAEREAXwhfUQGJ8N1rPogdy3l5KAj/g8cFkjowFtr6EB4ZFZZAF9RAEREB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5" descr="data:image/jpeg;base64,/9j/4AAQSkZJRgABAQAAAQABAAD/2wCEAAkGBxQSERMSExQWFhQWGRcYGBcVFxwdIBscHx0iGx8dHh8jIiggHCIlGxwYJzEiKy03LjA6GB8zOj8sQygtLiwBCgoKDg0OGxAQGzclICQzLzQ0MDYvLDAtNDQsNC4sLCwxLCw0MSw0LCw0LCw0LCwsNSwwLC8sLCwsLCwsLCwsLP/AABEIAHEAWAMBIgACEQEDEQH/xAAbAAACAwEBAQAAAAAAAAAAAAAABwQFBgMCAf/EAEAQAAEDAgQDBAYHBAsAAAAAAAECAxEABAUSITEGQVEHE2FxIjKBkbHBFDM1YnJzoSNCUuEVJERTdIKDkrLCw//EABkBAAMBAQEAAAAAAAAAAAAAAAABAwIEBf/EACIRAAICAgICAgMAAAAAAAAAAAABAhEhMRJBA6ETIjJCUf/aAAwDAQACEQMRAD8AeNFFcbq6Q2nMswKAPT7yUJKlGAOdYzF+NPTDbWkmJ0npJOw3Gm9SOI79D6BkWQEzKTImY1B8PnXDhvg5AQFr2I02kjlJ5eyueUpSfGJeMYxVyM/iN7cLJjMrf1gTy0JkwBM6b6VHDlxB0TMjKPR1HOROnhHWmi1hLKdm0+0T8akfRkRGRMfhFL4G9sfzLpCtOJPsJbOvVZTI6RAEidT7q0ODcaScjusHLMjfTQHZW403151qXcJZVu2keKRHwrJ8S8HIyqcbMRvpr5mNwPeOtHCcMphzhPDRtmXQtIUkyDsa91j+F71Fs0Q46peaIETG+s+OmngK1VrcpcTmQZFWhNSRGUXFnaiiitmTlcXCWxmWoJHUmqDiDLcN52lhRazEp8Dzjfl8a+vtNOpD1wtSc85AD6qeWkHlBJ2qG5gjzagpk5gdlAgaHryqM23isey0Elm8+i3tMIt1IgJmCUlUmZBg1Z2rORCUSTlAAJ3gbVGwe0U01lUZUSVGOpoxmxU+0UJdU0qUqC0cikzqOYMajnVIpJaJt29k6vilAAkmANSTVY0i72Uu3P3ghf8AxzfOlLh+OXGLXps7h0pZUHU5WhlEiYJ1JVryJp2CjY1uH+Imbwv9ycyWlhGYHRRgGR4cp5was7pjOhSJIChBI3jn+lIzA8IxXDnA9atF1Dgg5RmSsAmMyZBB399NXhx+/fhd223bpGzaCVKUfvGYSPDehM1KNaZKvcIt0N6pyzCQoTMnaouBFNu3mdWEl3KQnoAN49vwq0xm0U63CDCgQoeYrPt4I84oqeORI3USDoOnIaVKSqS4xyai7X2Zqre4SsZkKCh1BoqgabbZQX7dalBBAcST6w9w1AMjlRW1LGSbj/Ccxg/pI7xQWhsQ2mOX3up0HurzxLxA3YtoddnuysIJSJiQSDHmKuKquJsDavWFMvAlPrDKYII2INaqtBdvJEwfjSyuQstvJ9ASoKlJjrB39lZHEu1dKLxDYaULdM94pSSFqkaFKTEJ59TWP7GUhV+CQDDKyJGx01Fd+1dsBOHKAEm21PMxliesSaV4K8EpUOjBsYZu2+8YcStOxjkehG4NJHsz+2B5vfOmXaYwmwwe3fDRWA20MiIBJVFLHstXmxZCtp70x5gmh9CisSGuceRZWLDzs93ISogSRJOsc9YqRg3GtldZu6eEoGYhcpMddd68N4I1eYe2w8CUET6JgggmCDSk7IGwcTRIBhCyJGxHOixKKabNjjHaslu7bbQ0r6OD+0WpJClAjQoSYgc551vsFxpi7b7xhxLidjG4PQjcUmu1VA7rDFQJLCwTzMZInyk++mrwC2E4daQAJaSTHU0J5CcUopokP4Lqvu1BCHYDgjXT+HkJk19q3oo4oxyYVn+NsPuX7cItXe6XmBUuSPRAMjTqYrQVFxS8bZaW46tKEAGVKMCtCWxG9i5/r5j+5X8q79rPqYZ/hj/0r52aX9jZLStx11dwtGQJbbUUpncaaqNfe1S3e7uwU40pCUtFvXUg+joqNEkxoPOsdHR+42+EWwbC0kAw02RPlSc7M/tgeb3zpldnXFFu/asMJUe+bQlKkZTIgRMxEHrS17M/tgeb3zpvoxFVyGde4fcP4cy3au904SDnmISCSdtddKWPY79pp/LcpyYReNs2SHHVpQhKSSpRgDU0ouznELGzeDzrrq31ApSlttRSmf1UfKhhHTR77VvqML/Jc/8AOmtwL9nWn5SPhSl7Uu87vDg42W8rTgAV62mSSRy5QN+tNrgX7OtPykfChbCf4IvaKKK0RCsFxLg5xLEhauqULa2aQ4tKTGdThIGvkg68vbW9qlxKwcQ+Lq3AUvL3brZMd4kGUweSkkqidDmINJmoujlgnBlnaOF1hkJWQBJUpUeWYmJ5xU7iFNubZz6Vl7iPTz7R8Z6RrXFrGVq0+i3AX0UEgf7s2WPKqbHML+n3TVrcH9i0337iEEgLWpWVCSdDCQlfnNAZbyZvAe0HC7MBhhl1DXNzLJP3la5jXTs64YYZKsRcuEKJzqSELGVCTM5jzMcuVTeJeym2dRNqO4cG2qik+YJMeYrKYL2T3anQm4KUMT6eRclY6ADr1NLJW4tYZfuYUcTdtbValJtWmEvrSNCsuKOQeGgPlrWvwXgqytHC6yyErgAFSlKjyzEwTzIrriGGLQ6i4tgnOhHdKaJgONgyAD+6pJmDtqQfD2jHFHQ2z6VcwoIAH+bNljxpk229C27evrLL8L/xRTH4LbKcPtUncNI+FLzi63OMX9vbskKQwFd+6jVCMxBKQrZRASB5mm002EpCUiAkAAdANBSWxyf1SPdFFFaJhRRRQAVn8dbcZfbvW0FxIQWn0J1UUTmC0jmUGdNyFHpWgqvxy7W03nREhQmRypN0rHHZ8tcetnE50PtkfiAI8wdQfA1U4hxxbIV3bOe6e5N26c3vV6qfaar7i/t3Tmes2Vq6lKSfeU1cWuL2zTUtthHLu0JSD+mkeNYXli+yj8bW0RsPvcTU82p23ZbYUYUkOFTiBBIUf3d4EDrV5e4Uy99a0hf4kg1SOcV/wtj2q/lVtgd2t1srXGqjEDkP5zRHyRk6TFKEllqiVaWbbScjaEoSOSEgD3Cu9FFUJhRRRQAUUUUAFQMdbm3c8BPu1qfXh5sKSpJ2UCD7dKTVqhp07FDieKKaUpITJTl3OkGR5zpUH+nVetlGaIidN/KtZfYEpKjnazfeCZmKpPoTm3dNlWgy5RPiPfXn1WGjuu8pnPDcUU4UgpAKs2x0gfrTSwFvLbt+In361i7HA1KUAhrL94pgCfZTBZbCUpSNkgAeQ0ro8Ect0Q80sJWe6KKK6TnCiiigAooooAKKKKACqf8Atv8Ap/OiikxouKKKKYgooooAKKKKAP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2" descr="data:image/jpeg;base64,/9j/4AAQSkZJRgABAQAAAQABAAD/2wCEAAkGBhIGERURERIVExQVFhAYFRgYEhkUIBcZHBcXFhgYHRwXHCYeFxklGxgZIC8gIycpLCwsFR4yNjEqNycrLSkBCQoKDgwNGg4PGjUkHyQuNTU1LDUpNSo1NTUyLCk1NTUtLywsNTU1LDUpLyk1NTUvNSksNSk1MSw1KiktKSwpNP/AABEIALsBDQMBIgACEQEDEQH/xAAcAAEAAgMBAQEAAAAAAAAAAAAABgcDBAUCCAH/xAA/EAACAQMCBAMGBAMHAgcAAAABAgMABBEFEgYTITEiQVEHFDJhcYEjQpGhFVKSF1RicoKx0SSyU2NzdMHC4f/EABsBAQACAwEBAAAAAAAAAAAAAAADBQIEBgcB/8QALxEBAAEDAQUGBAcAAAAAAAAAAAECAwQFERMhMUESYYGx0fAUIjKhFVFScZHB4f/aAAwDAQACEQMRAD8AvGlKUClKUClKUClKUClKUClKUClKUClKUClKUClKUClKUClKUClKUClKUClKUClKUClKUClKUClKUClKUClKUClKUClKUClKUClKUClKUClKUClKUClKUClKUClKUClKUClKUClKUClKUClKUClKUClKUClKUClKUClKUClKUClKUClKUClKUClKUClKUClKUClKUClKUClKUClKUClKUHH4n4iThiHnOpcFlUBcAknJ8/kDUU/tjg/u8v8AUtWEVDd6g/HXs+j1ONprZAk6gkqowJR5jA6B/Q+fY+oko7PKpa6fOHVMW8mmeM/Vt84/tq/2xwf3eX+paf2xwf3eX+paqg9K/M1Pu6HW/gOH+mf5lbH9scH93l/qWpnoWq/xuBJwhQOCQrEE4yQD09cZ+9Vt7IYIJ5Zd6q0yhDHkZwvUMVz5529e+D9atgCoK+zE7Ictq1rHsXZsWqJiY6zPd0h+0pSo1M09XvjpkEkyxtKY0Z9ikAttGSBnpnGaj117R7e30xNTCs6PsCxgjcXLbCnfGQQ39NS09apa34akg1ldLGDZx3B1FV77V24VP8okwuPv50FyRTblUsNhIXIJHQkfDnzNZGYIMk4FU1YcKW3EtxrTXKGRoZpeV+I42ErIxYAHGcqvcHooHavEGowaxp2lw3NtPqFy6TmOFZjGGVGZN0hLAHCqME5+E/PIXQDnrTcD51TvCMzR6VrUDK0SQterHEz7zCDE2Y92euCPLucnzrXseHLfR5dAmhj2SXGGmbcx3nko2cMSB1Y9gO9BdQOaM4TucVTnDfFN1womozpaLPapqF40zicI6+NVOEKncANpzkdz6Zrfj0q39omsXIut0sEVtZNbqXZAoljWQthSMN1z9/PAwFqZpmql4nWThLU7EWsMl20FlchUaTczAbhuLN1bGc4H0A7CtS9sozw1dXgl5892IpZ5cYO/noOUB+VUOVx65PYiguauHr3EzaGyqLO6uNykhoIhIA2cBG8QKk98np86q7XtWk4kurCdG/6OC9sbaL/zZejTSD1VdgQH64862IdYkgu9Ts7U/wDVXl6scR/8JNhMsxx2CLnHzI9KC4oZOaoYgrkA4PcfI46ZFe6gPsRXZpYHfE9yP0fFT6gUpSgUpSgUpSgUpSgUpSgUpSgV+EZr9pQUx7T+Gf4Pcc+MYinJPTssndh9/iH+r0qE5r6K4j0ROIbd4H6bh4T/ACsOqt9j+2R51883to9hI0Ug2ujFWHoR0NZdvY9B0PO+Isbuqfmp+8dPfq2tF1d9DnSeP4kOceo7FT8iMj719C6XqSatEk0ZyjqGH/B+YOQfmK+as1Y3sl4o92kNnIfC+Wiz5PjxL/qAz9QfWsZriUWv4O+tb+iPmp8v89Vs0pSjg3mROYCMkZBGR3HzHzrgcNcFQ8MtJKHlnnlxzJpn3uwHZc4AC/ID09BjZ4w108NWU90qh2iQsoPYnoBnHXGSM1Wk9/rU99p6tdQK9xDPIgVZBGAY9zCRA2JGUfCfWg3tM9nkutXmptPLeWscs528qTlrPG2/OQQQw7f1H1qU3/s3trlLZYnmtWtVZIZIZNrBW+IEsDuz1J88k+pqNn2mXVjp88kqQm7hvDZ5GVjL9PxCM5CgbvMdh27Dp8I8XXM9+1hczWtzmDnJNbdhhgrRsMkZ8/pj16B+N7Hrc71F3eiKYqZ4+eCJmHUs5K7iSep6/p0xIr7hCC9ktJPEnuRJhVSAvwhNpyCSAFGMEVX99x5qyWt5fRtaCG1uJodjQyFztkVAch9v51/Q13eKOMrmC6gsreW2tmkt+fJNcfCBnaEUbgNxIPfy+hoM0nsjtp2l3XN2YppnmlgEwWN2Zt5yqqCRnHnnoOvSt7VvZ1DqE/vEM9xZyGNI3NvKI96KMKCCp7AAAjHYelRd/aZeHThOq25uEvhaOfE0b9OjrhsgHK9cnpkjyrr6NxDqOnaklhfm3l50MksbwoybCp6qQx6jofn2+YoO1Y8DQafNbzq8xa2heFN0m/KscksWG4t9CB8q1J/ZtbSx3cKyTJDeOjyRqybUcMrlowUO0sVGQcj6YGI5Pxxf6LcQe8XGnzLLcRwSW8DFpIdx2hslsnHnkd8Dz6djWdd1C41Q2Fm9vGq2qTkyxO/UycsjwOPUfoaDqzcCW0kFpbrvSOzlhliClerJnG/KnOSxJxgknvXvSOCLfRry4vk3tNcHxFiCEBOSEwBgEgZzn4RUKtvajcR2VldTmFRNetDO2xgqxKzbmHi8JAGc9fpUn1/juL+G3N5YTRTtCoIwd4DbgMMAQR0J9KDr8L8MxcJwe7ws7LvkfLkE5Y5PwgDH2rr1ANf9pK21vaNaz20k009mkqB1kKq4PMO1XypBwMntmslr7SYrLUL21vZ4YEieBbfdlC25Nz5JJBwSvp3oJ3WL3pM43rnO3G4fFjOPrjriodf8XzRao1tGyNB/D3uV8OcuGIB3A9VxjpUH1bieCwsrbU1s7Z9UuFaYsISQiq5DTFQ3Q/CobOcsTnpigu6la2m3Bu4Y3bGWSNjj1Kgn/etmgUpSgUpSgUpSgUpSgUpSgVV/td4Y7X0Y/lSb/ZH/APqf9NWhWC9s1v42jkG5HVlYeoIwaxqjbGxuYOXViX6btPj3x7+75kzXuC4a2YOpKspBUjuCDkEfeunxHw5JoFw8DdQpyjfzIfhb9O/zBrme6tVZN7ZOyXqNFyi7RFVM7YmH0JwhxEvE1qkwwH+GQDycd/sehHyYV26o32ccQNw5chXP4M2Ff0U/kf7E4PyY+lXiDmt+zdi5TtebarhfCZE00/TPGPTwcbjLQ24lsbi1RgrSxkKT23ZDDOPLIA+9Vfc3eqWeo6YsljHz4YblIkFyuJgItrsW6iPw9QDnrmrf1bUk0aGSeQMUiVnbau47QMkgeeB1+1cDUeI9PRLTUHTeZWSO1YRbnBmU+Eea5GQamVaIzezi91DTZxIIhdTXxveVuynpyi3Y5BPy7DPc1tRS3HCcdxftpFjZrDA+OW6mR3LJ03RLhY++Qevap1pPEUOtPPHFu3W0pikyuPEBnp6j51youPrLVIbd8O0d5K0MQaLu4O0hgewyO5oK2Ok6n/Brm3ayUrcs91JP73GPiZJiRH6bUHTPn9q68+lz8Vmx1aKygu0a0EUltLIoxh2KurSLtJ6+mR6dcieycWWiXg03OZjGWKhMqq7SdpPYHb12+hHrXI0f2p6deNFFHzYllYJEzWzRxls4Chsbc56fWgivGljPp2lxb7S2tZG1C2ZIYD4exC7yAAXyMEjpjFdq20DUeJL/AN8uokshHazwRhZhMxeQEb8r2AznyPQd+46HFvG2nW0htrmJ7kwmOWQJbmZYD3V3PZSAc/LNbur+0ey0cQlmkk94j5kPKheTmL4cAYHxHd2+RzjpkK6i9n+oW9tbwpptqstpNHMZxOm652OSEB27lBzk7yB4BgDtU34Y0i8vdRm1K8hW23QJBFCJRK20OJCzMvhzkfv8snpaT7QbPV4Jpw7RLbZ56yoY2j74yvU9cHGM5Ix36Vq6P7ULLWmZUEyERySrzIGTmRoMsyHswA+lBDouBr+zsLKMWyyS29+9w8ZmjUFNzMBuJI69B54z2rPc8CX2qRancNBHBLdxRRxW8cqsPAVJZnwE3Hb+5qaXftBs7KxTUXdhBJt2eA7mJJGAvfPhJ+gNaur+0600RwkqXPi5W1ltnZWLqHVVYdGbB7DrkGg5XEns+E1tZi1tIFniuLJ5mVI4zsQHmeIY3dcdM9a5+q8Nagl1qfKsYp477lqkkk8a8sCLYW2kFj1YnyPhFSm89pFrYxQuyXBefmcqEW7mVghKseX3AyPPv5V4b2m2fuy3Sid4y0iNst3Zo2QBmEigeDAIOT0oI/pHs/utGuY+0kcelPbGTeBmYuzbQCd23xYBI7AVzNM9l91baPcxyKHvZoo4Y15i4jiSRWEYbO0ZO5z18x5irB4X41g4t3chZgFAbdJC0asCSPCx6N28q79Bq6XAbaCJG6Mscanz6hQD+9bVKUClKUClKUClKUClKUClKUClKUET9oPDg1eHmoPxIgT/AJk/MPt3H0PrVW+51fpGarHifQhpk5CjCN4l+WT1H2P7Yqh1a3NERep8XS6PmzEbirwRD3P5VbvA2oSahaLzAcoSgY/nC4wfr5H5ioFZaU19IsajqxA+nqfoB1+1WtYWa6fGsaDCqAB/z9Sev3rDSJruVVV9H3Wsimqim3PPn+zJcQLdIyOMqwZWHqCMEfpVMcFWcl5f22mygldJkv5CT+bLqLc/q24fKrnuQ5RuWVD7W2bgSN2PDkDqRnGcVHeD+E5NDee5uZhPdXTI0rqmxVCjCIgOTtAPc9+npXQuZQzhrRbrVbzVDb372gW9kDKsMcu44zkl+o6dMConDqX8J0rSJ1XmGO+uWVB3ch3IUfU4H3r6AitUgLFVVSxyxCgbj6nHc/M1iXTIUCgRRgIdyDYvhPfI6eE/MUFUaLoL6FrNmZ233M9rezXLZ7yNuyo/wqMKMfy1D9JvlSysQt57zJHdqy6dsHxc18NlMNk53dcjx/avoxrVHYOUUuAQG2jIB7gHuBWK30qGzO6OGND6rGqn9QKCm7+UWWparFNqX8OWVoyQ0Cyc+MxkdC3UYBx4ep3H06bK3lrwzcaE5uM2yW97iZ0MeQy4UlTkr1YCrdudOivCDJGjlfhLIrY+mR0rjazwgus3trds42263CmJow4k5i7epJwMd+xoKw1eUcRR8QXNrmWF108I6g4Yx4MmPXABJPpg+dTWDjew1Oz92huEkmNlKQqgnaFh8QYgYQ9Oxx2qbW9slooRFVFHZVUKB9h0rHDpsNtu2RRru+Lairu+uB1+9B8+rYya9ob3UoKwWVusNspPxytKvOm+wIQffzBqwvaAcWmk/wDvdN/7GqwfcIuXyuWnL/k2Db3z8OMd+tepLNJgoZFYKQVBUHaR2IyOhHyoKv8AaNK1hrNpKbv3FGtpUFwY1kAbcxKEP4RkFep7ZFbPDNvBFpmqPBeG85hvHkl5PKBkMGWwOzDPXI6Zz6VY9zaJertkRXXvhlDD9D0r9W2RE5YVQmMbdoxj0x2x8qCMeyo50i0/9M/97VLKxwwLbKFRQqjsAAAPoB0FZKBSlKBSlKBSlKBSlKBSlKBSlKBSuNrs0sBQoxUde3r8/Xp/81qJrsy99p+q/wDBqlv61j496qzciYmO5tUYtddMVUpJUQ4vlW6kVR1KBs/UkdP2/estxqk1x0LYH+EY/fvWGw0s3r48u7H0H/NVGbq8ZsRjY9Mz2p6tzHsbire1zybfCWk8kGZh1PRfp5n7np9vnUlrzHGIgABgAAAV6rp8THjHs0246eavv3Zu3Jrlp6xenTreaZRuMccrgHzKqWA/aotL7QjFJu5ObcP1cEsxi5W7nKo7rv7DzTxedSfXZ1tbad5EEiLFMzIfzqEYlfuAR964Fjr9tauxuYobWWMQ4IcONrxsV2sFUghEbIKjaqg9jmtpC1bHja6vXRPdfEOXzkVZHK7rmaA4dRtTYsRclvi6gYxmv2P2ieGFmiKq8ds8mUkXrIJCRHuA5nVQFxnJYeorqz/w1JgW5IkjDSbu20ZaclmHQDJaTDHzLeea9RTadMquOTiEQBNyheWA5SHAYAr48hfn2oNdOJZ5rWCURok00/JKsSyoeZIh6rgtjZWlZ8Z3N3KkawBiDCJdqSN0e4lgLKwG2MIsRk8fxdQMYzUgtzaXGyJOUxG6ZFGDjDkGQD/Ox6+pNcjRI4talMnukCLE86o6zbnzHcOPEgQYBcO4yxwT8zQaKcbXTRxkxRbp47OWPaJZNqysVYMqjcxGARt9T/Lk5rfjaa5CvykVUFpz1JbdumuHt8LkDaUKElWGScr0IJrVjhstBgnt3t45DbCyRixCmc7FKtj8uC5OBnqWPma6WtxQaTNbJFZ27Ptl5ZeQQLGIirAZCNk7nyBjockdaDxa8R3l0sGFtw1yJHjzzMIqKWYN1yzElAMYA8R64AOW9vf4/Hpz5kjS5kVmVJnjO1rO4mCl4irEBgp79dorPdTadKotZ+QOSu4xEjEeE3Ng4GAEfr2yrdRg11Lp7e2KCTlqYlklTOBsVF5buPQKsm0nyD/OgiNpxJPpSSIoEiQNO7tLLI7mP365gCKzZJISMYLE9gPPI3bHiq61PmFIdseJijmCZ9vLmEe0gY5rsuWAQ9NrA571mubLTkn95keHADBVbaAHjaS7kfv1PjLn02g1lv4NMsTIZRCmX/F7jDECUk4+AkEOW6d8k0HMs/aC9zyl5S75GsN4DH8NJtiux6dw7hAO5Of5Wr8bji4iGWijIkEZh2rIxAe45ALAdX8PjwuM9umc1JZOHLaWNkWJEDrGuURVIEYxER06FO6+lakPA9lb42wKAIzEVwMMu6N1JGO6tGCpGMEn7By143miystuyyf9Lj8OTH4l1Lblm6fhqURXUNg+PHXFflxxZc20UrNyDIks6IixytvESsXOFJ2j4fEei565JAqSxaHBCu0RJj8PPTOdjmRM56nDszD5kmvN1w/bXoxJBG43u+CgPiYYY/PI7+tBtWVz75GkmMb1RsemQDj96zVjggW1VUQBVUKqgeQAwB+lZKBSlKBSlKBSlKBSlKBSlKDFcW4uVKt2rjy6M6Hphh9cf713aVV52lY+bsm5wmOsc01u9Vb5OHForP8AFhR+tde3tltRhR/+1lpX3C0vHwuNuOP5zxl8uXqrnMpSlWaJp6zYnU7eaFSFMkUqAnrgshUH7ZrjXPChtOU1msETRpOjKYtqNzVjDPiPB3gxofmMjIzkSWlBDk4LmtoZbSOVOTIsJDMrF1eOCKFQQDtdCYUJ6jozD0NZb/hOfW5ObPJGp2RAIgZl3pI7q5LYJwrsAMd2z+UVLKUEb4f4TOjSiVpA7bLhGO3HRpEeNR6KioRjzZ2bzNadnwdNZy81Wt1dHvpImELbnMzSMqysGBMa7xlR3KKcjFTClBFtS4LGpG6duUZJzbmNjHkx8tUBwT1GSpIwfOsus6DPqbwyn3aRojdDbJGxQq7LyzjJ8YVACexJOMVJKUES1Hg+XUkk3SIHkN2TgNtHMgWBAOueiopJ9ScY6Vin4Su3VsTRsXivosO0riNJxbjCs7M7YMJbxHvIQMACplSggZ4Dm1OFmldUmlWXCkbhCJbR4XQEHxHmuGLDuI0HlmtjVOBprjnrDcFY5zJuV5JmPigjhVmbfuk2lGIQnaRJ/hFTSlBjtlKIobGQqg47Zx1xnyrJSlApSlApSlApSlApSlApSlApSlApSlApSlApSlApSlApSlApSlApSlApSlApSlApSlApSlApSlApSlApSlApSlApSlApSlApSlApSlApSlApSlApSlApSlApSlApSlApSlApSlApSlApSlApSlApSlApSlApSlApSlApSlApSlApSlApSlApSlApSlApSlApSlApSlApSlApSlApSlApSlApSlApSlB//9k=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69035" name="Object 75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81305112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405503" name="think-cell Slide" r:id="rId4" imgW="360" imgH="360" progId="">
              <p:embed/>
            </p:oleObj>
          </a:graphicData>
        </a:graphic>
      </p:graphicFrame>
      <p:sp>
        <p:nvSpPr>
          <p:cNvPr id="33690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3756" y="130911"/>
            <a:ext cx="7740047" cy="685800"/>
          </a:xfrm>
        </p:spPr>
        <p:txBody>
          <a:bodyPr/>
          <a:lstStyle/>
          <a:p>
            <a:pPr eaLnBrk="1" hangingPunct="1"/>
            <a:r>
              <a:rPr lang="ru-RU" dirty="0" smtClean="0"/>
              <a:t>Зачем </a:t>
            </a:r>
            <a:r>
              <a:rPr lang="en-US" dirty="0" err="1" smtClean="0"/>
              <a:t>Knovel</a:t>
            </a:r>
            <a:r>
              <a:rPr lang="ru-RU" dirty="0" smtClean="0"/>
              <a:t> ?</a:t>
            </a:r>
            <a:endParaRPr lang="en-GB" dirty="0" smtClean="0"/>
          </a:p>
        </p:txBody>
      </p:sp>
      <p:sp>
        <p:nvSpPr>
          <p:cNvPr id="29" name="Text Placeholder 8"/>
          <p:cNvSpPr txBox="1">
            <a:spLocks/>
          </p:cNvSpPr>
          <p:nvPr/>
        </p:nvSpPr>
        <p:spPr>
          <a:xfrm>
            <a:off x="231568" y="993452"/>
            <a:ext cx="4498087" cy="57708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346075" lvl="1" indent="-346075" algn="just">
              <a:spcBef>
                <a:spcPts val="600"/>
              </a:spcBef>
              <a:buClr>
                <a:srgbClr val="FF8200"/>
              </a:buClr>
              <a:buFont typeface="+mj-lt"/>
              <a:buAutoNum type="arabicPeriod"/>
            </a:pPr>
            <a:r>
              <a:rPr lang="ru-RU" sz="200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Информационная перегрузка</a:t>
            </a:r>
            <a:r>
              <a:rPr lang="en-US" sz="2000" b="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: </a:t>
            </a:r>
            <a:r>
              <a:rPr lang="ru-RU" sz="2000" b="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более </a:t>
            </a:r>
            <a:r>
              <a:rPr lang="en-US" sz="2000" dirty="0" smtClean="0">
                <a:solidFill>
                  <a:srgbClr val="FF0000"/>
                </a:solidFill>
                <a:cs typeface="Arial" panose="020B0604020202020204" pitchFamily="34" charset="0"/>
              </a:rPr>
              <a:t>2 </a:t>
            </a:r>
            <a:r>
              <a:rPr lang="ru-RU" sz="2000" dirty="0" smtClean="0">
                <a:solidFill>
                  <a:srgbClr val="FF0000"/>
                </a:solidFill>
                <a:cs typeface="Arial" panose="020B0604020202020204" pitchFamily="34" charset="0"/>
              </a:rPr>
              <a:t>млн. статей </a:t>
            </a:r>
            <a:r>
              <a:rPr lang="ru-RU" sz="2000" b="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на тему инженерно-технических наук, более </a:t>
            </a:r>
            <a:r>
              <a:rPr lang="ru-RU" sz="2000" dirty="0" smtClean="0">
                <a:solidFill>
                  <a:srgbClr val="FF0000"/>
                </a:solidFill>
                <a:cs typeface="Arial" panose="020B0604020202020204" pitchFamily="34" charset="0"/>
              </a:rPr>
              <a:t>40 тыс. статей</a:t>
            </a:r>
            <a:r>
              <a:rPr lang="ru-RU" sz="2000" b="0" dirty="0" smtClean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ru-RU" sz="2000" b="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ежегодно</a:t>
            </a:r>
            <a:endParaRPr lang="en-US" sz="2000" b="0" dirty="0" smtClean="0">
              <a:solidFill>
                <a:srgbClr val="A7A8AA">
                  <a:lumMod val="50000"/>
                </a:srgbClr>
              </a:solidFill>
              <a:cs typeface="Arial" panose="020B0604020202020204" pitchFamily="34" charset="0"/>
            </a:endParaRPr>
          </a:p>
          <a:p>
            <a:pPr marL="346075" lvl="1" indent="-346075" algn="just">
              <a:spcBef>
                <a:spcPts val="600"/>
              </a:spcBef>
              <a:buClr>
                <a:srgbClr val="FF8200"/>
              </a:buClr>
              <a:buFont typeface="+mj-lt"/>
              <a:buAutoNum type="arabicPeriod"/>
            </a:pPr>
            <a:r>
              <a:rPr lang="ru-RU" sz="2000" b="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Необходимы новые подходы к поиску и предоставлению полезной научной информации для целей образования (</a:t>
            </a:r>
            <a:r>
              <a:rPr lang="ru-RU" sz="200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получение нужных знаний</a:t>
            </a:r>
            <a:r>
              <a:rPr lang="ru-RU" sz="2000" b="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) и практического воплощения (</a:t>
            </a:r>
            <a:r>
              <a:rPr lang="ru-RU" sz="200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идеи и решения</a:t>
            </a:r>
            <a:r>
              <a:rPr lang="ru-RU" sz="2000" b="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) </a:t>
            </a:r>
          </a:p>
          <a:p>
            <a:pPr marL="346075" lvl="1" indent="-346075" algn="just">
              <a:spcBef>
                <a:spcPts val="600"/>
              </a:spcBef>
              <a:buClr>
                <a:srgbClr val="FF8200"/>
              </a:buClr>
              <a:buFont typeface="+mj-lt"/>
              <a:buAutoNum type="arabicPeriod"/>
            </a:pPr>
            <a:r>
              <a:rPr lang="ru-RU" sz="2000" b="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Необходим максимальный охват – смежные области (</a:t>
            </a:r>
            <a:r>
              <a:rPr lang="ru-RU" sz="200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90%  современной науки междисциплинарный характер</a:t>
            </a:r>
            <a:r>
              <a:rPr lang="ru-RU" sz="2000" b="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) и глубина (</a:t>
            </a:r>
            <a:r>
              <a:rPr lang="ru-RU" sz="200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первоисточники, </a:t>
            </a:r>
            <a:r>
              <a:rPr lang="ru-RU" sz="2000" b="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а не цитирования и интерпретация)</a:t>
            </a:r>
          </a:p>
          <a:p>
            <a:pPr marL="346075" lvl="1" indent="-346075" algn="just">
              <a:spcBef>
                <a:spcPts val="600"/>
              </a:spcBef>
              <a:buClr>
                <a:srgbClr val="FF8200"/>
              </a:buClr>
              <a:buFont typeface="+mj-lt"/>
              <a:buAutoNum type="arabicPeriod"/>
            </a:pPr>
            <a:r>
              <a:rPr lang="ru-RU" sz="2000" b="0" dirty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Нужны кадры для индустрии, готовые к </a:t>
            </a:r>
            <a:r>
              <a:rPr lang="ru-RU" sz="2000" dirty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решению </a:t>
            </a:r>
            <a:r>
              <a:rPr lang="ru-RU" sz="200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практических задач</a:t>
            </a:r>
            <a:r>
              <a:rPr lang="ru-RU" sz="2000" b="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, </a:t>
            </a:r>
            <a:r>
              <a:rPr lang="ru-RU" sz="2000" b="0" dirty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а не </a:t>
            </a:r>
            <a:r>
              <a:rPr lang="ru-RU" sz="2000" b="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поиску </a:t>
            </a:r>
            <a:r>
              <a:rPr lang="ru-RU" sz="2000" b="0" dirty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информации </a:t>
            </a:r>
          </a:p>
        </p:txBody>
      </p:sp>
      <p:sp>
        <p:nvSpPr>
          <p:cNvPr id="2" name="Rectangle 1"/>
          <p:cNvSpPr/>
          <p:nvPr/>
        </p:nvSpPr>
        <p:spPr>
          <a:xfrm>
            <a:off x="5517931" y="2007368"/>
            <a:ext cx="3405352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spcBef>
                <a:spcPts val="600"/>
              </a:spcBef>
              <a:buClr>
                <a:srgbClr val="FF8200"/>
              </a:buClr>
              <a:buFont typeface="+mj-lt"/>
              <a:buAutoNum type="arabicPeriod"/>
            </a:pPr>
            <a:r>
              <a:rPr lang="en-US" sz="2000" b="0" dirty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Elsevier </a:t>
            </a:r>
            <a:r>
              <a:rPr lang="ru-RU" sz="2000" b="0" dirty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владеет </a:t>
            </a:r>
            <a:r>
              <a:rPr lang="ru-RU" sz="2000" dirty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самой обширной базой инженерно-технических наук</a:t>
            </a:r>
            <a:r>
              <a:rPr lang="ru-RU" sz="2000" b="0" dirty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 (41% всех инженерных баз) </a:t>
            </a:r>
          </a:p>
          <a:p>
            <a:pPr marL="342900" lvl="1" indent="-342900">
              <a:spcBef>
                <a:spcPts val="600"/>
              </a:spcBef>
              <a:buClr>
                <a:srgbClr val="FF8200"/>
              </a:buClr>
              <a:buFont typeface="+mj-lt"/>
              <a:buAutoNum type="arabicPeriod"/>
            </a:pPr>
            <a:r>
              <a:rPr lang="ru-RU" sz="2000" b="0" dirty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У </a:t>
            </a:r>
            <a:r>
              <a:rPr lang="en-US" sz="2000" b="0" dirty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Elsevier </a:t>
            </a:r>
            <a:r>
              <a:rPr lang="ru-RU" sz="2000" b="0" dirty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есть </a:t>
            </a:r>
            <a:r>
              <a:rPr lang="ru-RU" sz="2000" dirty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доступ</a:t>
            </a:r>
            <a:r>
              <a:rPr lang="ru-RU" sz="2000" b="0" dirty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 </a:t>
            </a:r>
            <a:r>
              <a:rPr lang="ru-RU" sz="2000" b="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через </a:t>
            </a:r>
            <a:r>
              <a:rPr lang="ru-RU" sz="2000" b="0" dirty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лицензионные соглашения </a:t>
            </a:r>
            <a:r>
              <a:rPr lang="ru-RU" sz="200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к базам всех крупных обществ</a:t>
            </a:r>
            <a:r>
              <a:rPr lang="ru-RU" sz="2000" b="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 </a:t>
            </a:r>
            <a:r>
              <a:rPr lang="en-US" sz="2000" b="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Engineering</a:t>
            </a:r>
          </a:p>
          <a:p>
            <a:pPr marL="342900" lvl="1" indent="-342900">
              <a:spcBef>
                <a:spcPts val="600"/>
              </a:spcBef>
              <a:buClr>
                <a:srgbClr val="FF8200"/>
              </a:buClr>
              <a:buFont typeface="+mj-lt"/>
              <a:buAutoNum type="arabicPeriod"/>
            </a:pPr>
            <a:r>
              <a:rPr lang="ru-RU" sz="200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Мультимедийная и интерактивная </a:t>
            </a:r>
            <a:r>
              <a:rPr lang="ru-RU" sz="2000" b="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платформа</a:t>
            </a:r>
            <a:endParaRPr lang="en-US" sz="2000" b="0" dirty="0">
              <a:solidFill>
                <a:srgbClr val="A7A8AA">
                  <a:lumMod val="50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3" name="Flowchart: Extract 2"/>
          <p:cNvSpPr/>
          <p:nvPr/>
        </p:nvSpPr>
        <p:spPr bwMode="auto">
          <a:xfrm rot="5400000">
            <a:off x="2396471" y="3657713"/>
            <a:ext cx="5659597" cy="331077"/>
          </a:xfrm>
          <a:prstGeom prst="flowChartExtra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29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69035" name="Object 75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45501682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411545" name="think-cell Slide" r:id="rId4" imgW="360" imgH="360" progId="">
              <p:embed/>
            </p:oleObj>
          </a:graphicData>
        </a:graphic>
      </p:graphicFrame>
      <p:sp>
        <p:nvSpPr>
          <p:cNvPr id="33690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3756" y="130911"/>
            <a:ext cx="7740047" cy="685800"/>
          </a:xfrm>
        </p:spPr>
        <p:txBody>
          <a:bodyPr/>
          <a:lstStyle/>
          <a:p>
            <a:pPr eaLnBrk="1" hangingPunct="1"/>
            <a:r>
              <a:rPr lang="ru-RU" dirty="0" smtClean="0"/>
              <a:t>Концепция </a:t>
            </a:r>
            <a:r>
              <a:rPr lang="en-US" dirty="0" err="1" smtClean="0"/>
              <a:t>Knovel</a:t>
            </a:r>
            <a:endParaRPr lang="en-GB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830660" y="1198181"/>
            <a:ext cx="1928306" cy="52322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Total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269059" y="1198181"/>
            <a:ext cx="2311933" cy="52322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Engineering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083309" y="1198181"/>
            <a:ext cx="2311933" cy="52322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Solution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777923" y="1721401"/>
            <a:ext cx="1981043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ts val="600"/>
              </a:spcBef>
              <a:buClr>
                <a:srgbClr val="FF8200"/>
              </a:buClr>
            </a:pPr>
            <a:r>
              <a:rPr lang="ru-RU" sz="1800" b="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Без пробелов</a:t>
            </a:r>
          </a:p>
          <a:p>
            <a:pPr marL="0" lvl="1">
              <a:spcBef>
                <a:spcPts val="600"/>
              </a:spcBef>
              <a:buClr>
                <a:srgbClr val="FF8200"/>
              </a:buClr>
            </a:pPr>
            <a:r>
              <a:rPr lang="ru-RU" sz="1800" b="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Рефераты</a:t>
            </a:r>
          </a:p>
          <a:p>
            <a:pPr marL="0" lvl="1">
              <a:spcBef>
                <a:spcPts val="600"/>
              </a:spcBef>
              <a:buClr>
                <a:srgbClr val="FF8200"/>
              </a:buClr>
            </a:pPr>
            <a:r>
              <a:rPr lang="ru-RU" sz="1800" b="0" dirty="0" err="1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Полнотексты</a:t>
            </a:r>
            <a:endParaRPr lang="ru-RU" sz="1800" b="0" dirty="0" smtClean="0">
              <a:solidFill>
                <a:srgbClr val="A7A8AA">
                  <a:lumMod val="50000"/>
                </a:srgbClr>
              </a:solidFill>
              <a:cs typeface="Arial" panose="020B0604020202020204" pitchFamily="34" charset="0"/>
            </a:endParaRPr>
          </a:p>
          <a:p>
            <a:pPr marL="0" lvl="1">
              <a:spcBef>
                <a:spcPts val="600"/>
              </a:spcBef>
              <a:buClr>
                <a:srgbClr val="FF8200"/>
              </a:buClr>
            </a:pPr>
            <a:r>
              <a:rPr lang="ru-RU" sz="1800" b="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Формулы и схемы</a:t>
            </a:r>
          </a:p>
          <a:p>
            <a:pPr marL="0" lvl="1">
              <a:spcBef>
                <a:spcPts val="600"/>
              </a:spcBef>
              <a:buClr>
                <a:srgbClr val="FF8200"/>
              </a:buClr>
            </a:pPr>
            <a:r>
              <a:rPr lang="ru-RU" sz="1800" b="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Расчеты</a:t>
            </a:r>
          </a:p>
          <a:p>
            <a:pPr marL="0" lvl="1">
              <a:spcBef>
                <a:spcPts val="600"/>
              </a:spcBef>
              <a:buClr>
                <a:srgbClr val="FF8200"/>
              </a:buClr>
            </a:pPr>
            <a:r>
              <a:rPr lang="ru-RU" sz="1800" b="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Свойства</a:t>
            </a:r>
            <a:endParaRPr lang="ru-RU" sz="1800" b="0" dirty="0">
              <a:solidFill>
                <a:srgbClr val="A7A8AA">
                  <a:lumMod val="50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69060" y="1721400"/>
            <a:ext cx="2020362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ts val="600"/>
              </a:spcBef>
              <a:buClr>
                <a:srgbClr val="FF8200"/>
              </a:buClr>
            </a:pPr>
            <a:r>
              <a:rPr lang="ru-RU" sz="1800" b="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Качество (цитируемость)</a:t>
            </a:r>
          </a:p>
          <a:p>
            <a:pPr marL="0" lvl="1">
              <a:spcBef>
                <a:spcPts val="600"/>
              </a:spcBef>
              <a:buClr>
                <a:srgbClr val="FF8200"/>
              </a:buClr>
            </a:pPr>
            <a:r>
              <a:rPr lang="ru-RU" sz="1800" b="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Смежные области</a:t>
            </a:r>
          </a:p>
          <a:p>
            <a:pPr marL="0" lvl="1">
              <a:spcBef>
                <a:spcPts val="600"/>
              </a:spcBef>
              <a:buClr>
                <a:srgbClr val="FF8200"/>
              </a:buClr>
            </a:pPr>
            <a:r>
              <a:rPr lang="ru-RU" sz="1800" b="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Области интересов Университета</a:t>
            </a:r>
          </a:p>
          <a:p>
            <a:pPr marL="0" lvl="1">
              <a:spcBef>
                <a:spcPts val="600"/>
              </a:spcBef>
              <a:buClr>
                <a:srgbClr val="FF8200"/>
              </a:buClr>
            </a:pPr>
            <a:r>
              <a:rPr lang="ru-RU" sz="1800" b="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Визуализация и анализ</a:t>
            </a:r>
            <a:endParaRPr lang="ru-RU" sz="1800" b="0" dirty="0">
              <a:solidFill>
                <a:srgbClr val="A7A8AA">
                  <a:lumMod val="50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54344" y="1747672"/>
            <a:ext cx="2240897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ts val="600"/>
              </a:spcBef>
              <a:buClr>
                <a:srgbClr val="FF8200"/>
              </a:buClr>
            </a:pPr>
            <a:r>
              <a:rPr lang="ru-RU" sz="1800" b="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Информация от проблемы </a:t>
            </a:r>
          </a:p>
          <a:p>
            <a:pPr marL="0" lvl="1">
              <a:spcBef>
                <a:spcPts val="600"/>
              </a:spcBef>
              <a:buClr>
                <a:srgbClr val="FF8200"/>
              </a:buClr>
            </a:pPr>
            <a:r>
              <a:rPr lang="ru-RU" sz="1800" b="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Возможность прямого использования в расчетах</a:t>
            </a:r>
          </a:p>
          <a:p>
            <a:pPr marL="0" lvl="1">
              <a:spcBef>
                <a:spcPts val="600"/>
              </a:spcBef>
              <a:buClr>
                <a:srgbClr val="FF8200"/>
              </a:buClr>
            </a:pPr>
            <a:r>
              <a:rPr lang="ru-RU" sz="1800" b="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Возможность сравнения и выбора</a:t>
            </a:r>
          </a:p>
          <a:p>
            <a:pPr marL="0" lvl="1">
              <a:spcBef>
                <a:spcPts val="600"/>
              </a:spcBef>
              <a:buClr>
                <a:srgbClr val="FF8200"/>
              </a:buClr>
            </a:pPr>
            <a:r>
              <a:rPr lang="ru-RU" sz="1800" b="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История вопроса  </a:t>
            </a:r>
          </a:p>
        </p:txBody>
      </p:sp>
      <p:sp>
        <p:nvSpPr>
          <p:cNvPr id="11" name="Text Placeholder 8"/>
          <p:cNvSpPr txBox="1">
            <a:spLocks/>
          </p:cNvSpPr>
          <p:nvPr/>
        </p:nvSpPr>
        <p:spPr>
          <a:xfrm>
            <a:off x="551801" y="4536317"/>
            <a:ext cx="8206059" cy="21544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342900" lvl="1" indent="-342900">
              <a:spcBef>
                <a:spcPts val="600"/>
              </a:spcBef>
              <a:buClr>
                <a:srgbClr val="FF8200"/>
              </a:buClr>
              <a:buFont typeface="Wingdings" panose="05000000000000000000" pitchFamily="2" charset="2"/>
              <a:buChar char="ü"/>
            </a:pPr>
            <a:r>
              <a:rPr lang="ru-RU" sz="2000" b="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Информация </a:t>
            </a:r>
            <a:r>
              <a:rPr lang="ru-RU" sz="200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должна не хранится, а использоваться</a:t>
            </a:r>
          </a:p>
          <a:p>
            <a:pPr marL="342900" lvl="1" indent="-342900">
              <a:spcBef>
                <a:spcPts val="600"/>
              </a:spcBef>
              <a:buClr>
                <a:srgbClr val="FF8200"/>
              </a:buClr>
              <a:buFont typeface="Wingdings" panose="05000000000000000000" pitchFamily="2" charset="2"/>
              <a:buChar char="ü"/>
            </a:pPr>
            <a:r>
              <a:rPr lang="ru-RU" sz="2000" b="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Не ссылки, но </a:t>
            </a:r>
            <a:r>
              <a:rPr lang="ru-RU" sz="200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источники</a:t>
            </a:r>
            <a:r>
              <a:rPr lang="ru-RU" sz="2000" b="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 (первоосновы) </a:t>
            </a:r>
          </a:p>
          <a:p>
            <a:pPr marL="342900" lvl="1" indent="-342900">
              <a:spcBef>
                <a:spcPts val="600"/>
              </a:spcBef>
              <a:buClr>
                <a:srgbClr val="FF8200"/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Полнота информации </a:t>
            </a:r>
            <a:r>
              <a:rPr lang="ru-RU" sz="2000" b="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– без белых пятен, без изобретения велосипеда</a:t>
            </a:r>
          </a:p>
          <a:p>
            <a:pPr marL="342900" lvl="1" indent="-342900">
              <a:spcBef>
                <a:spcPts val="600"/>
              </a:spcBef>
              <a:buClr>
                <a:srgbClr val="FF8200"/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Использование современных </a:t>
            </a:r>
            <a:r>
              <a:rPr lang="en-US" sz="200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IT-</a:t>
            </a:r>
            <a:r>
              <a:rPr lang="ru-RU" sz="200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платформ </a:t>
            </a:r>
            <a:r>
              <a:rPr lang="ru-RU" sz="2000" b="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– не только статьи, но готовая к использованию информация    </a:t>
            </a:r>
          </a:p>
          <a:p>
            <a:pPr marL="342900" lvl="1" indent="-342900">
              <a:spcBef>
                <a:spcPts val="600"/>
              </a:spcBef>
              <a:buClr>
                <a:srgbClr val="FF8200"/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Прямое сопоставление решений </a:t>
            </a:r>
            <a:r>
              <a:rPr lang="ru-RU" sz="2000" b="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одной проблемы из разных источников </a:t>
            </a:r>
            <a:endParaRPr lang="ru-RU" sz="2000" b="0" dirty="0">
              <a:solidFill>
                <a:srgbClr val="A7A8AA">
                  <a:lumMod val="50000"/>
                </a:srgb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069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69035" name="Object 75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50846432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409530" name="think-cell Slide" r:id="rId4" imgW="360" imgH="360" progId="">
              <p:embed/>
            </p:oleObj>
          </a:graphicData>
        </a:graphic>
      </p:graphicFrame>
      <p:sp>
        <p:nvSpPr>
          <p:cNvPr id="33690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3756" y="130911"/>
            <a:ext cx="7740047" cy="685800"/>
          </a:xfrm>
        </p:spPr>
        <p:txBody>
          <a:bodyPr/>
          <a:lstStyle/>
          <a:p>
            <a:pPr eaLnBrk="1" hangingPunct="1"/>
            <a:r>
              <a:rPr lang="ru-RU" dirty="0" smtClean="0"/>
              <a:t>Из чего состоит </a:t>
            </a:r>
            <a:r>
              <a:rPr lang="en-US" dirty="0" err="1" smtClean="0"/>
              <a:t>Knovel</a:t>
            </a:r>
            <a:endParaRPr lang="en-GB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93940" y="1140358"/>
            <a:ext cx="1928306" cy="1384995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Полная база </a:t>
            </a:r>
            <a:r>
              <a:rPr lang="en-US" sz="2800" dirty="0" smtClean="0"/>
              <a:t>Engineering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001048" y="1119350"/>
            <a:ext cx="2674533" cy="1384995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Набор готовых инженерных решений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972958" y="1140358"/>
            <a:ext cx="2461594" cy="1384995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Аналитика </a:t>
            </a:r>
            <a:r>
              <a:rPr lang="ru-RU" sz="2800" dirty="0" err="1" smtClean="0"/>
              <a:t>патентуемости</a:t>
            </a:r>
            <a:endParaRPr lang="ru-RU" sz="2800" dirty="0" smtClean="0"/>
          </a:p>
          <a:p>
            <a:pPr algn="ctr"/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667571" y="2655038"/>
            <a:ext cx="1981043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ts val="600"/>
              </a:spcBef>
              <a:buClr>
                <a:srgbClr val="FF8200"/>
              </a:buClr>
            </a:pPr>
            <a:r>
              <a:rPr lang="ru-RU" sz="1800" b="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Оцифрованные </a:t>
            </a:r>
            <a:r>
              <a:rPr lang="ru-RU" sz="1800" b="0" dirty="0" err="1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полнотексты</a:t>
            </a:r>
            <a:r>
              <a:rPr lang="ru-RU" sz="1800" b="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 с 1823 до 2016 года</a:t>
            </a:r>
          </a:p>
          <a:p>
            <a:pPr marL="0" lvl="1">
              <a:spcBef>
                <a:spcPts val="600"/>
              </a:spcBef>
              <a:buClr>
                <a:srgbClr val="FF8200"/>
              </a:buClr>
            </a:pPr>
            <a:r>
              <a:rPr lang="ru-RU" sz="1800" b="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Мультимедиа</a:t>
            </a:r>
          </a:p>
          <a:p>
            <a:pPr marL="0" lvl="1">
              <a:spcBef>
                <a:spcPts val="600"/>
              </a:spcBef>
              <a:buClr>
                <a:srgbClr val="FF8200"/>
              </a:buClr>
            </a:pPr>
            <a:r>
              <a:rPr lang="ru-RU" sz="1800" b="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Оцифрованные данные готовые к использованию в экспериментах и расчетах</a:t>
            </a:r>
          </a:p>
        </p:txBody>
      </p:sp>
      <p:sp>
        <p:nvSpPr>
          <p:cNvPr id="9" name="Rectangle 8"/>
          <p:cNvSpPr/>
          <p:nvPr/>
        </p:nvSpPr>
        <p:spPr>
          <a:xfrm>
            <a:off x="3001048" y="2669723"/>
            <a:ext cx="2674533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ts val="600"/>
              </a:spcBef>
              <a:buClr>
                <a:srgbClr val="FF8200"/>
              </a:buClr>
            </a:pPr>
            <a:r>
              <a:rPr lang="ru-RU" sz="1800" b="0" dirty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Набор готовых инженерных решений (формул, схем, </a:t>
            </a:r>
            <a:r>
              <a:rPr lang="ru-RU" sz="1800" b="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..)</a:t>
            </a:r>
          </a:p>
          <a:p>
            <a:pPr marL="0" lvl="1">
              <a:spcBef>
                <a:spcPts val="600"/>
              </a:spcBef>
              <a:buClr>
                <a:srgbClr val="FF8200"/>
              </a:buClr>
            </a:pPr>
            <a:r>
              <a:rPr lang="ru-RU" sz="1800" b="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Возможность </a:t>
            </a:r>
            <a:r>
              <a:rPr lang="ru-RU" sz="1800" b="0" dirty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прямого применения в </a:t>
            </a:r>
            <a:r>
              <a:rPr lang="ru-RU" sz="1800" b="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учебном процессе и </a:t>
            </a:r>
            <a:r>
              <a:rPr lang="ru-RU" sz="1800" b="0" dirty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проектной работе </a:t>
            </a:r>
            <a:endParaRPr lang="ru-RU" sz="1800" b="0" dirty="0" smtClean="0">
              <a:solidFill>
                <a:srgbClr val="A7A8AA">
                  <a:lumMod val="50000"/>
                </a:srgbClr>
              </a:solidFill>
              <a:cs typeface="Arial" panose="020B0604020202020204" pitchFamily="34" charset="0"/>
            </a:endParaRPr>
          </a:p>
          <a:p>
            <a:pPr marL="0" lvl="1">
              <a:spcBef>
                <a:spcPts val="600"/>
              </a:spcBef>
              <a:buClr>
                <a:srgbClr val="FF8200"/>
              </a:buClr>
            </a:pPr>
            <a:r>
              <a:rPr lang="ru-RU" sz="1800" b="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Встроенный редактор с возможностью расчетов</a:t>
            </a:r>
            <a:endParaRPr lang="ru-RU" sz="1800" b="0" dirty="0">
              <a:solidFill>
                <a:srgbClr val="A7A8AA">
                  <a:lumMod val="50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83306" y="2697661"/>
            <a:ext cx="224089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ts val="600"/>
              </a:spcBef>
              <a:buClr>
                <a:srgbClr val="FF8200"/>
              </a:buClr>
            </a:pPr>
            <a:r>
              <a:rPr lang="ru-RU" sz="1800" b="0" dirty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Срез по всем актуальным разработкам мира (1823 – 2016 годы) для быстрого анализа </a:t>
            </a:r>
            <a:r>
              <a:rPr lang="ru-RU" sz="1800" b="0" dirty="0" err="1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патентуемости</a:t>
            </a:r>
            <a:r>
              <a:rPr lang="ru-RU" sz="1800" b="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  </a:t>
            </a:r>
          </a:p>
        </p:txBody>
      </p:sp>
      <p:sp>
        <p:nvSpPr>
          <p:cNvPr id="11" name="Flowchart: Extract 10"/>
          <p:cNvSpPr/>
          <p:nvPr/>
        </p:nvSpPr>
        <p:spPr bwMode="auto">
          <a:xfrm rot="10800000">
            <a:off x="554563" y="5446926"/>
            <a:ext cx="2207060" cy="325844"/>
          </a:xfrm>
          <a:prstGeom prst="flowChartExtra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2642" y="5791601"/>
            <a:ext cx="26084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spcBef>
                <a:spcPts val="600"/>
              </a:spcBef>
              <a:buClr>
                <a:srgbClr val="FF8200"/>
              </a:buClr>
            </a:pPr>
            <a:r>
              <a:rPr lang="ru-RU" sz="200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ПОДГОТОВКА КАДРОВ</a:t>
            </a:r>
            <a:endParaRPr lang="ru-RU" sz="2000" dirty="0">
              <a:solidFill>
                <a:srgbClr val="A7A8AA">
                  <a:lumMod val="50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13" name="Flowchart: Extract 12"/>
          <p:cNvSpPr/>
          <p:nvPr/>
        </p:nvSpPr>
        <p:spPr bwMode="auto">
          <a:xfrm rot="10800000">
            <a:off x="3213338" y="5465757"/>
            <a:ext cx="2207060" cy="325844"/>
          </a:xfrm>
          <a:prstGeom prst="flowChartExtra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51417" y="5810432"/>
            <a:ext cx="2608406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algn="ctr">
              <a:spcBef>
                <a:spcPts val="600"/>
              </a:spcBef>
              <a:buClr>
                <a:srgbClr val="FF8200"/>
              </a:buClr>
            </a:pPr>
            <a:r>
              <a:rPr lang="ru-RU" sz="200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ПОДГОТОВКА КАДРОВ</a:t>
            </a:r>
          </a:p>
          <a:p>
            <a:pPr marL="0" lvl="1" algn="ctr">
              <a:spcBef>
                <a:spcPts val="600"/>
              </a:spcBef>
              <a:buClr>
                <a:srgbClr val="FF8200"/>
              </a:buClr>
            </a:pPr>
            <a:r>
              <a:rPr lang="ru-RU" sz="200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И ПРОЕКТЫ</a:t>
            </a:r>
            <a:endParaRPr lang="ru-RU" sz="2000" dirty="0">
              <a:solidFill>
                <a:srgbClr val="A7A8AA">
                  <a:lumMod val="50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15" name="Flowchart: Extract 14"/>
          <p:cNvSpPr/>
          <p:nvPr/>
        </p:nvSpPr>
        <p:spPr bwMode="auto">
          <a:xfrm rot="10800000">
            <a:off x="6079720" y="5463073"/>
            <a:ext cx="2207060" cy="325844"/>
          </a:xfrm>
          <a:prstGeom prst="flowChartExtra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775136" y="5807748"/>
            <a:ext cx="28937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algn="ctr">
              <a:spcBef>
                <a:spcPts val="600"/>
              </a:spcBef>
              <a:buClr>
                <a:srgbClr val="FF8200"/>
              </a:buClr>
            </a:pPr>
            <a:r>
              <a:rPr lang="ru-RU" sz="200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ИННОВАЦИИ И ПРОЕКТЫ</a:t>
            </a:r>
            <a:endParaRPr lang="ru-RU" sz="2000" dirty="0">
              <a:solidFill>
                <a:srgbClr val="A7A8AA">
                  <a:lumMod val="50000"/>
                </a:srgb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140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69035" name="Object 75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00196893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407486" name="think-cell Slide" r:id="rId4" imgW="360" imgH="360" progId="">
              <p:embed/>
            </p:oleObj>
          </a:graphicData>
        </a:graphic>
      </p:graphicFrame>
      <p:sp>
        <p:nvSpPr>
          <p:cNvPr id="33690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3756" y="130911"/>
            <a:ext cx="7740047" cy="685800"/>
          </a:xfrm>
        </p:spPr>
        <p:txBody>
          <a:bodyPr/>
          <a:lstStyle/>
          <a:p>
            <a:pPr eaLnBrk="1" hangingPunct="1"/>
            <a:r>
              <a:rPr lang="ru-RU" dirty="0" smtClean="0"/>
              <a:t>Что дает </a:t>
            </a:r>
            <a:r>
              <a:rPr lang="en-US" dirty="0" err="1" smtClean="0"/>
              <a:t>Knovel</a:t>
            </a:r>
            <a:r>
              <a:rPr lang="ru-RU" dirty="0" smtClean="0"/>
              <a:t> для </a:t>
            </a:r>
            <a:r>
              <a:rPr lang="ru-RU" dirty="0" smtClean="0"/>
              <a:t>вуза?</a:t>
            </a:r>
            <a:endParaRPr lang="en-GB" dirty="0" smtClean="0"/>
          </a:p>
        </p:txBody>
      </p:sp>
      <p:sp>
        <p:nvSpPr>
          <p:cNvPr id="29" name="Text Placeholder 8"/>
          <p:cNvSpPr txBox="1">
            <a:spLocks/>
          </p:cNvSpPr>
          <p:nvPr/>
        </p:nvSpPr>
        <p:spPr>
          <a:xfrm>
            <a:off x="184274" y="1135339"/>
            <a:ext cx="4971050" cy="52629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342900" lvl="1" indent="-342900">
              <a:spcBef>
                <a:spcPts val="600"/>
              </a:spcBef>
              <a:buClr>
                <a:srgbClr val="FF8200"/>
              </a:buClr>
              <a:buFont typeface="+mj-lt"/>
              <a:buAutoNum type="arabicPeriod"/>
            </a:pPr>
            <a:r>
              <a:rPr lang="ru-RU" sz="240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Профориентация</a:t>
            </a:r>
            <a:r>
              <a:rPr lang="ru-RU" sz="2400" b="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 </a:t>
            </a:r>
            <a:r>
              <a:rPr lang="ru-RU" sz="2400" b="0" dirty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– быстрое </a:t>
            </a:r>
            <a:r>
              <a:rPr lang="ru-RU" sz="2400" b="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погружение </a:t>
            </a:r>
            <a:endParaRPr lang="ru-RU" sz="2400" b="0" dirty="0">
              <a:solidFill>
                <a:srgbClr val="A7A8AA">
                  <a:lumMod val="50000"/>
                </a:srgbClr>
              </a:solidFill>
              <a:cs typeface="Arial" panose="020B0604020202020204" pitchFamily="34" charset="0"/>
            </a:endParaRPr>
          </a:p>
          <a:p>
            <a:pPr marL="342900" lvl="1" indent="-342900">
              <a:spcBef>
                <a:spcPts val="600"/>
              </a:spcBef>
              <a:buClr>
                <a:srgbClr val="FF8200"/>
              </a:buClr>
              <a:buFont typeface="+mj-lt"/>
              <a:buAutoNum type="arabicPeriod"/>
            </a:pPr>
            <a:r>
              <a:rPr lang="ru-RU" sz="240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Формулировка </a:t>
            </a:r>
            <a:r>
              <a:rPr lang="ru-RU" sz="2400" dirty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проблемы </a:t>
            </a:r>
            <a:r>
              <a:rPr lang="ru-RU" sz="2400" b="0" dirty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– срез знаний, патенты</a:t>
            </a:r>
          </a:p>
          <a:p>
            <a:pPr marL="342900" lvl="1" indent="-342900">
              <a:spcBef>
                <a:spcPts val="600"/>
              </a:spcBef>
              <a:buClr>
                <a:srgbClr val="FF8200"/>
              </a:buClr>
              <a:buFont typeface="+mj-lt"/>
              <a:buAutoNum type="arabicPeriod"/>
            </a:pPr>
            <a:r>
              <a:rPr lang="ru-RU" sz="240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Быстрый </a:t>
            </a:r>
            <a:r>
              <a:rPr lang="ru-RU" sz="2400" dirty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ответ </a:t>
            </a:r>
            <a:r>
              <a:rPr lang="ru-RU" sz="2400" b="0" dirty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на конкретные (междисциплинарные) вопросы</a:t>
            </a:r>
          </a:p>
          <a:p>
            <a:pPr marL="342900" lvl="1" indent="-342900">
              <a:spcBef>
                <a:spcPts val="600"/>
              </a:spcBef>
              <a:buClr>
                <a:srgbClr val="FF8200"/>
              </a:buClr>
              <a:buFont typeface="+mj-lt"/>
              <a:buAutoNum type="arabicPeriod"/>
            </a:pPr>
            <a:r>
              <a:rPr lang="ru-RU" sz="240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Стандарт </a:t>
            </a:r>
            <a:r>
              <a:rPr lang="ru-RU" sz="2400" dirty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в индустрии </a:t>
            </a:r>
            <a:r>
              <a:rPr lang="ru-RU" sz="2400" b="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(</a:t>
            </a:r>
            <a:r>
              <a:rPr lang="en-US" sz="2400" b="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Boeing</a:t>
            </a:r>
            <a:r>
              <a:rPr lang="ru-RU" sz="2400" b="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, …)</a:t>
            </a:r>
            <a:endParaRPr lang="ru-RU" sz="2400" b="0" dirty="0">
              <a:solidFill>
                <a:srgbClr val="A7A8AA">
                  <a:lumMod val="50000"/>
                </a:srgbClr>
              </a:solidFill>
              <a:cs typeface="Arial" panose="020B0604020202020204" pitchFamily="34" charset="0"/>
            </a:endParaRPr>
          </a:p>
          <a:p>
            <a:pPr marL="342900" lvl="1" indent="-342900">
              <a:spcBef>
                <a:spcPts val="600"/>
              </a:spcBef>
              <a:buClr>
                <a:srgbClr val="FF8200"/>
              </a:buClr>
              <a:buFont typeface="+mj-lt"/>
              <a:buAutoNum type="arabicPeriod"/>
            </a:pPr>
            <a:r>
              <a:rPr lang="ru-RU" sz="240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Не </a:t>
            </a:r>
            <a:r>
              <a:rPr lang="ru-RU" sz="2400" dirty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изобретать велосипед </a:t>
            </a:r>
          </a:p>
          <a:p>
            <a:pPr marL="342900" lvl="1" indent="-342900">
              <a:spcBef>
                <a:spcPts val="600"/>
              </a:spcBef>
              <a:buClr>
                <a:srgbClr val="FF8200"/>
              </a:buClr>
              <a:buFont typeface="+mj-lt"/>
              <a:buAutoNum type="arabicPeriod"/>
            </a:pPr>
            <a:r>
              <a:rPr lang="ru-RU" sz="240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Качество образования </a:t>
            </a:r>
            <a:r>
              <a:rPr lang="ru-RU" sz="2400" b="0" dirty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на классических трудах инженеров - качество </a:t>
            </a:r>
          </a:p>
          <a:p>
            <a:pPr marL="342900" lvl="1" indent="-342900">
              <a:spcBef>
                <a:spcPts val="600"/>
              </a:spcBef>
              <a:buClr>
                <a:srgbClr val="FF8200"/>
              </a:buClr>
              <a:buFont typeface="+mj-lt"/>
              <a:buAutoNum type="arabicPeriod"/>
            </a:pPr>
            <a:r>
              <a:rPr lang="ru-RU" sz="2400" b="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Новые </a:t>
            </a:r>
            <a:r>
              <a:rPr lang="ru-RU" sz="240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уникальные идеи </a:t>
            </a:r>
            <a:r>
              <a:rPr lang="ru-RU" sz="2400" b="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(патенты</a:t>
            </a:r>
            <a:r>
              <a:rPr lang="ru-RU" sz="2400" b="0" dirty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, идеи, </a:t>
            </a:r>
            <a:r>
              <a:rPr lang="ru-RU" sz="2400" b="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публикации)</a:t>
            </a:r>
            <a:endParaRPr lang="ru-RU" sz="2400" b="0" dirty="0">
              <a:solidFill>
                <a:srgbClr val="A7A8AA">
                  <a:lumMod val="50000"/>
                </a:srgbClr>
              </a:solidFill>
              <a:cs typeface="Arial" panose="020B0604020202020204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>
            <a:off x="5450739" y="3626071"/>
            <a:ext cx="3314507" cy="1245436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pic>
        <p:nvPicPr>
          <p:cNvPr id="6" name="Picture 5" descr="C:\Users\stewartm12\Desktop\Interactivetools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423346" y="1021140"/>
            <a:ext cx="3231931" cy="2491666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23346" y="5061918"/>
            <a:ext cx="3314507" cy="1522531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1689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69035" name="Object 75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89266860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412550" name="think-cell Slide" r:id="rId4" imgW="360" imgH="360" progId="">
              <p:embed/>
            </p:oleObj>
          </a:graphicData>
        </a:graphic>
      </p:graphicFrame>
      <p:sp>
        <p:nvSpPr>
          <p:cNvPr id="33690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3756" y="130911"/>
            <a:ext cx="7740047" cy="685800"/>
          </a:xfrm>
        </p:spPr>
        <p:txBody>
          <a:bodyPr/>
          <a:lstStyle/>
          <a:p>
            <a:pPr eaLnBrk="1" hangingPunct="1"/>
            <a:r>
              <a:rPr lang="ru-RU" dirty="0" smtClean="0"/>
              <a:t> </a:t>
            </a:r>
            <a:r>
              <a:rPr lang="en-US" dirty="0" err="1" smtClean="0"/>
              <a:t>Knovel</a:t>
            </a:r>
            <a:r>
              <a:rPr lang="en-US" dirty="0" smtClean="0"/>
              <a:t> </a:t>
            </a:r>
            <a:r>
              <a:rPr lang="ru-RU" dirty="0" smtClean="0"/>
              <a:t>является стандартом в вузах и индустрии</a:t>
            </a:r>
            <a:endParaRPr lang="en-GB" dirty="0" smtClean="0"/>
          </a:p>
        </p:txBody>
      </p:sp>
      <p:pic>
        <p:nvPicPr>
          <p:cNvPr id="8" name="Picture 6" descr="http://crackthemba.com/wp-content/uploads/2013/04/Mit_Massachusetts_Institute_of_Technology_Logo.jp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510" t="13924" r="8756" b="21266"/>
          <a:stretch/>
        </p:blipFill>
        <p:spPr bwMode="auto">
          <a:xfrm>
            <a:off x="596095" y="1982589"/>
            <a:ext cx="1580547" cy="802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http://plugandplaytechcenter.com/sites/default/files/styles/partner-default/public/stanford-logo.gif?itok=B5P0TMw5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74740" y="2906616"/>
            <a:ext cx="1371318" cy="1097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4" descr="http://www.freelogovectors.net/wp-content/uploads/2012/04/uc-university-of-california-berkeley-logo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3281" y="1552549"/>
            <a:ext cx="1889270" cy="667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6" descr="http://images.thecarconnection.com/med/gm-logo_100168934_m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27071" y="2324294"/>
            <a:ext cx="1230961" cy="1230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8" descr="http://cdn-static.zdnet.com/i/story/70/00/019030/ibm-logo-3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8971" y="1494070"/>
            <a:ext cx="1691086" cy="1199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0" descr="https://encrypted-tbn3.gstatic.com/images?q=tbn:ANd9GcSR7IDgoeTmwuJzHjh6mjS3gK9_c7w0c3NAqe2NwFDlbbJMmg_r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1894" y="3885251"/>
            <a:ext cx="2265002" cy="431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2" descr="http://www.best-masters.com/logo_ecole/959.jpg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74740" y="2324294"/>
            <a:ext cx="1680114" cy="710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4" descr="http://www.economicsonthemove.org/images/content/yale.jpg"/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6095" y="2679465"/>
            <a:ext cx="986461" cy="986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6" descr="http://www.sas.upenn.edu/~marcmere/pictures/penn_logo.jpg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19839" y="2693948"/>
            <a:ext cx="1525519" cy="496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2" descr="http://cmup.fc.up.pt/cmup/apmind/meeting2013/fc.pos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45450" y="2792896"/>
            <a:ext cx="1467462" cy="755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4" descr="https://encrypted-tbn1.gstatic.com/images?q=tbn:ANd9GcQKX99P_C52opoi458_tvXM8n_Xmcfx-oROaXRBb3VDouAWlG2KZA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12912" y="1777103"/>
            <a:ext cx="1580547" cy="606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6" descr="https://encrypted-tbn0.gstatic.com/images?q=tbn:ANd9GcRv4vCFkAv79dYP1Ieibk5SQw0zH7DFcpgAAplW5u3Kuz00yD1hOA"/>
          <p:cNvPicPr>
            <a:picLocks noChangeAspect="1" noChangeArrowheads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21659" y="3834548"/>
            <a:ext cx="1719340" cy="482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8" descr="http://lipn.univ-paris13.fr/~pagani/logo-cnrs-new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24781" y="2557215"/>
            <a:ext cx="1047384" cy="1047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4" descr="http://www.seeklogo.com/images/E/European_Patent_Office-logo-092DD906DA-seeklogo.com.gif"/>
          <p:cNvPicPr>
            <a:picLocks noChangeAspect="1" noChangeArrowheads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16437" y="3382936"/>
            <a:ext cx="1004630" cy="1004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50" descr="http://www.math-conf.uni-hannover.de/pde08/luh_logo_rgb.jpg"/>
          <p:cNvPicPr>
            <a:picLocks noChangeAspect="1" noChangeArrowheads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5911" y="3668963"/>
            <a:ext cx="2072719" cy="648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2" descr="logo"/>
          <p:cNvPicPr>
            <a:picLocks noChangeAspect="1" noChangeArrowheads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96095" y="1676759"/>
            <a:ext cx="2278645" cy="419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55" descr="bplogo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32891" y="4902559"/>
            <a:ext cx="533829" cy="629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12" descr="3m"/>
          <p:cNvPicPr>
            <a:picLocks noChangeAspect="1" noChangeArrowheads="1"/>
          </p:cNvPicPr>
          <p:nvPr/>
        </p:nvPicPr>
        <p:blipFill>
          <a:blip r:embed="rId2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728956" y="4858622"/>
            <a:ext cx="661102" cy="35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33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540999" y="4455996"/>
            <a:ext cx="1069414" cy="563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34" descr="top_logo_alcoa">
            <a:hlinkClick r:id="rId24"/>
          </p:cNvPr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642948" y="4751041"/>
            <a:ext cx="691809" cy="536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" descr="http://newspaper.li/static/e688eafda4f30b13d0d8198b29bb02ff.png"/>
          <p:cNvPicPr>
            <a:picLocks noChangeAspect="1" noChangeArrowheads="1"/>
          </p:cNvPicPr>
          <p:nvPr/>
        </p:nvPicPr>
        <p:blipFill>
          <a:blip r:embed="rId2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298766" y="5106988"/>
            <a:ext cx="852029" cy="361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http://www.atlanticcouncilsummit.org/wp-content/uploads/Logo_ExxonMobil.jpg"/>
          <p:cNvPicPr>
            <a:picLocks noChangeAspect="1" noChangeArrowheads="1"/>
          </p:cNvPicPr>
          <p:nvPr/>
        </p:nvPicPr>
        <p:blipFill>
          <a:blip r:embed="rId27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434792" y="4444014"/>
            <a:ext cx="1125607" cy="225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6" descr="http://www.zolmax.com/logos/Dow-Chemical-Logo.jpg"/>
          <p:cNvPicPr>
            <a:picLocks noChangeAspect="1" noChangeArrowheads="1"/>
          </p:cNvPicPr>
          <p:nvPr/>
        </p:nvPicPr>
        <p:blipFill rotWithShape="1">
          <a:blip r:embed="rId28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t="19981" b="18370"/>
          <a:stretch/>
        </p:blipFill>
        <p:spPr bwMode="auto">
          <a:xfrm>
            <a:off x="4577449" y="5048880"/>
            <a:ext cx="1135418" cy="477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0" descr="http://www.mtckenworth.net/New%20info_9-27-10/service/CaterpillarLogo.jpg"/>
          <p:cNvPicPr>
            <a:picLocks noChangeAspect="1" noChangeArrowheads="1"/>
          </p:cNvPicPr>
          <p:nvPr/>
        </p:nvPicPr>
        <p:blipFill>
          <a:blip r:embed="rId29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28029" y="4556575"/>
            <a:ext cx="1548613" cy="282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6"/>
          <p:cNvPicPr>
            <a:picLocks noChangeAspect="1"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7343019" y="4531878"/>
            <a:ext cx="1219200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" name="Picture 8"/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5804395" y="4767659"/>
            <a:ext cx="12858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7183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69035" name="Object 75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27184636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413572" name="think-cell Slide" r:id="rId4" imgW="360" imgH="360" progId="">
              <p:embed/>
            </p:oleObj>
          </a:graphicData>
        </a:graphic>
      </p:graphicFrame>
      <p:sp>
        <p:nvSpPr>
          <p:cNvPr id="33690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3756" y="130911"/>
            <a:ext cx="7740047" cy="685800"/>
          </a:xfrm>
        </p:spPr>
        <p:txBody>
          <a:bodyPr/>
          <a:lstStyle/>
          <a:p>
            <a:pPr eaLnBrk="1" hangingPunct="1"/>
            <a:r>
              <a:rPr lang="en-US" dirty="0" err="1" smtClean="0"/>
              <a:t>Knovel</a:t>
            </a:r>
            <a:r>
              <a:rPr lang="ru-RU" dirty="0" smtClean="0"/>
              <a:t> используется вузами-лидерами рейтингов </a:t>
            </a:r>
            <a:endParaRPr lang="en-GB" dirty="0" smtClean="0"/>
          </a:p>
        </p:txBody>
      </p:sp>
      <p:pic>
        <p:nvPicPr>
          <p:cNvPr id="35" name="Picture 34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t="11486"/>
          <a:stretch/>
        </p:blipFill>
        <p:spPr bwMode="auto">
          <a:xfrm>
            <a:off x="3587399" y="1780284"/>
            <a:ext cx="5328000" cy="3186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Rectangle 35"/>
          <p:cNvSpPr/>
          <p:nvPr/>
        </p:nvSpPr>
        <p:spPr>
          <a:xfrm>
            <a:off x="242452" y="2378179"/>
            <a:ext cx="3358801" cy="276998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800" dirty="0" smtClean="0"/>
              <a:t>96</a:t>
            </a:r>
            <a:r>
              <a:rPr lang="en-US" sz="1800" dirty="0"/>
              <a:t>% </a:t>
            </a:r>
            <a:r>
              <a:rPr lang="ru-RU" sz="1800" dirty="0" smtClean="0"/>
              <a:t>университетов</a:t>
            </a:r>
            <a:r>
              <a:rPr lang="ru-RU" sz="1800" b="0" dirty="0" smtClean="0"/>
              <a:t>, входящих в топ-25 в США</a:t>
            </a:r>
            <a:r>
              <a:rPr lang="en-US" sz="1800" b="0" dirty="0" smtClean="0"/>
              <a:t> (</a:t>
            </a:r>
            <a:r>
              <a:rPr lang="ru-RU" sz="1800" b="0" dirty="0" smtClean="0"/>
              <a:t>Отчет «</a:t>
            </a:r>
            <a:r>
              <a:rPr lang="en-US" sz="1800" b="0" dirty="0" smtClean="0"/>
              <a:t>US </a:t>
            </a:r>
            <a:r>
              <a:rPr lang="en-US" sz="1800" b="0" dirty="0"/>
              <a:t>News &amp; World </a:t>
            </a:r>
            <a:r>
              <a:rPr lang="en-US" sz="1800" b="0" dirty="0" smtClean="0"/>
              <a:t>Report</a:t>
            </a:r>
            <a:r>
              <a:rPr lang="ru-RU" sz="1800" b="0" dirty="0" smtClean="0"/>
              <a:t>»</a:t>
            </a:r>
            <a:r>
              <a:rPr lang="en-US" sz="1800" b="0" dirty="0" smtClean="0"/>
              <a:t>)</a:t>
            </a:r>
            <a:r>
              <a:rPr lang="ru-RU" sz="1800" b="0" dirty="0" smtClean="0"/>
              <a:t>  </a:t>
            </a:r>
          </a:p>
          <a:p>
            <a:endParaRPr lang="ru-RU" sz="1800" b="0" dirty="0"/>
          </a:p>
          <a:p>
            <a:r>
              <a:rPr lang="en-US" sz="1800" dirty="0" smtClean="0"/>
              <a:t>72% </a:t>
            </a:r>
            <a:r>
              <a:rPr lang="ru-RU" sz="1800" dirty="0" smtClean="0"/>
              <a:t>университетов</a:t>
            </a:r>
            <a:r>
              <a:rPr lang="ru-RU" sz="1800" b="0" dirty="0" smtClean="0"/>
              <a:t>, входящих топ-50 лучших университетов мира</a:t>
            </a:r>
            <a:r>
              <a:rPr lang="en-US" sz="1800" b="0" dirty="0" smtClean="0"/>
              <a:t> (</a:t>
            </a:r>
            <a:r>
              <a:rPr lang="ru-RU" sz="1800" b="0" dirty="0" smtClean="0"/>
              <a:t>Отчет «</a:t>
            </a:r>
            <a:r>
              <a:rPr lang="en-US" sz="1800" b="0" dirty="0" smtClean="0"/>
              <a:t>QS Top Universities</a:t>
            </a:r>
            <a:r>
              <a:rPr lang="ru-RU" sz="1800" b="0" dirty="0" smtClean="0"/>
              <a:t>»</a:t>
            </a:r>
            <a:r>
              <a:rPr lang="en-US" sz="1800" b="0" dirty="0" smtClean="0"/>
              <a:t>)</a:t>
            </a:r>
            <a:endParaRPr lang="ru-RU" sz="1800" b="0" dirty="0" smtClean="0"/>
          </a:p>
          <a:p>
            <a:pPr algn="ctr"/>
            <a:endParaRPr lang="ru-RU" b="1" dirty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29695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69035" name="Object 75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48958205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410544" name="think-cell Slide" r:id="rId4" imgW="360" imgH="360" progId="">
              <p:embed/>
            </p:oleObj>
          </a:graphicData>
        </a:graphic>
      </p:graphicFrame>
      <p:sp>
        <p:nvSpPr>
          <p:cNvPr id="33690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3756" y="130911"/>
            <a:ext cx="7740047" cy="685800"/>
          </a:xfrm>
        </p:spPr>
        <p:txBody>
          <a:bodyPr/>
          <a:lstStyle/>
          <a:p>
            <a:pPr eaLnBrk="1" hangingPunct="1"/>
            <a:r>
              <a:rPr lang="ru-RU" dirty="0" smtClean="0"/>
              <a:t> </a:t>
            </a:r>
            <a:r>
              <a:rPr lang="en-US" dirty="0" err="1" smtClean="0"/>
              <a:t>Knovel</a:t>
            </a:r>
            <a:r>
              <a:rPr lang="en-US" dirty="0" smtClean="0"/>
              <a:t> </a:t>
            </a:r>
            <a:r>
              <a:rPr lang="ru-RU" dirty="0" smtClean="0"/>
              <a:t>- программа поддержки для университетов</a:t>
            </a:r>
            <a:endParaRPr lang="en-GB" dirty="0" smtClean="0"/>
          </a:p>
        </p:txBody>
      </p:sp>
      <p:sp>
        <p:nvSpPr>
          <p:cNvPr id="29" name="Text Placeholder 8"/>
          <p:cNvSpPr txBox="1">
            <a:spLocks/>
          </p:cNvSpPr>
          <p:nvPr/>
        </p:nvSpPr>
        <p:spPr>
          <a:xfrm>
            <a:off x="688770" y="1324525"/>
            <a:ext cx="7564582" cy="46935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342900" lvl="1" indent="-342900">
              <a:spcBef>
                <a:spcPts val="600"/>
              </a:spcBef>
              <a:buClr>
                <a:srgbClr val="FF8200"/>
              </a:buClr>
              <a:buFont typeface="+mj-lt"/>
              <a:buAutoNum type="arabicPeriod"/>
            </a:pPr>
            <a:r>
              <a:rPr lang="ru-RU" sz="2800" b="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План-график </a:t>
            </a:r>
            <a:r>
              <a:rPr lang="ru-RU" sz="2800" b="0" dirty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развертывания</a:t>
            </a:r>
          </a:p>
          <a:p>
            <a:pPr marL="342900" lvl="1" indent="-342900">
              <a:spcBef>
                <a:spcPts val="600"/>
              </a:spcBef>
              <a:buClr>
                <a:srgbClr val="FF8200"/>
              </a:buClr>
              <a:buFont typeface="+mj-lt"/>
              <a:buAutoNum type="arabicPeriod"/>
            </a:pPr>
            <a:r>
              <a:rPr lang="en-US" sz="2800" b="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“</a:t>
            </a:r>
            <a:r>
              <a:rPr lang="ru-RU" sz="2800" b="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Методичка</a:t>
            </a:r>
            <a:r>
              <a:rPr lang="en-US" sz="2800" b="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”</a:t>
            </a:r>
            <a:r>
              <a:rPr lang="ru-RU" sz="2800" b="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 </a:t>
            </a:r>
            <a:r>
              <a:rPr lang="ru-RU" sz="2800" b="0" dirty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по использованию в образовательном процессе</a:t>
            </a:r>
          </a:p>
          <a:p>
            <a:pPr marL="342900" lvl="1" indent="-342900">
              <a:spcBef>
                <a:spcPts val="600"/>
              </a:spcBef>
              <a:buClr>
                <a:srgbClr val="FF8200"/>
              </a:buClr>
              <a:buFont typeface="+mj-lt"/>
              <a:buAutoNum type="arabicPeriod"/>
            </a:pPr>
            <a:r>
              <a:rPr lang="ru-RU" sz="2800" b="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Обучение </a:t>
            </a:r>
            <a:r>
              <a:rPr lang="ru-RU" sz="2800" b="0" dirty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пользователей с сертификацией</a:t>
            </a:r>
          </a:p>
          <a:p>
            <a:pPr marL="342900" lvl="1" indent="-342900">
              <a:spcBef>
                <a:spcPts val="600"/>
              </a:spcBef>
              <a:buClr>
                <a:srgbClr val="FF8200"/>
              </a:buClr>
              <a:buFont typeface="+mj-lt"/>
              <a:buAutoNum type="arabicPeriod"/>
            </a:pPr>
            <a:r>
              <a:rPr lang="ru-RU" sz="2800" b="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Практики </a:t>
            </a:r>
            <a:r>
              <a:rPr lang="ru-RU" sz="2800" b="0" dirty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применения лидерами предметных/инновационных рейтингов</a:t>
            </a:r>
          </a:p>
          <a:p>
            <a:pPr marL="342900" lvl="1" indent="-342900">
              <a:spcBef>
                <a:spcPts val="600"/>
              </a:spcBef>
              <a:buClr>
                <a:srgbClr val="FF8200"/>
              </a:buClr>
              <a:buFont typeface="+mj-lt"/>
              <a:buAutoNum type="arabicPeriod"/>
            </a:pPr>
            <a:r>
              <a:rPr lang="ru-RU" sz="2800" b="0" dirty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Организация визитов в зарубежные университеты по опыту использования </a:t>
            </a:r>
          </a:p>
          <a:p>
            <a:pPr marL="342900" lvl="1" indent="-342900">
              <a:spcBef>
                <a:spcPts val="600"/>
              </a:spcBef>
              <a:buClr>
                <a:srgbClr val="FF8200"/>
              </a:buClr>
              <a:buFont typeface="+mj-lt"/>
              <a:buAutoNum type="arabicPeriod"/>
            </a:pPr>
            <a:r>
              <a:rPr lang="ru-RU" sz="2800" b="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PR</a:t>
            </a:r>
            <a:r>
              <a:rPr lang="ru-RU" sz="2800" b="0" dirty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: анонс на глобальных сайтах и специализированных инженерных </a:t>
            </a:r>
            <a:r>
              <a:rPr lang="ru-RU" sz="2800" b="0" dirty="0" smtClean="0">
                <a:solidFill>
                  <a:srgbClr val="A7A8AA">
                    <a:lumMod val="50000"/>
                  </a:srgbClr>
                </a:solidFill>
                <a:cs typeface="Arial" panose="020B0604020202020204" pitchFamily="34" charset="0"/>
              </a:rPr>
              <a:t>ресурсах</a:t>
            </a:r>
            <a:endParaRPr lang="ru-RU" sz="2800" b="0" dirty="0">
              <a:solidFill>
                <a:srgbClr val="A7A8AA">
                  <a:lumMod val="50000"/>
                </a:srgb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213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6160&quot;&gt;&lt;version val=&quot;17973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5&quot;&gt;&lt;elem m_fUsage=&quot;5.46316053489101350000E+000&quot;&gt;&lt;m_ppcolschidx val=&quot;0&quot;/&gt;&lt;m_rgb r=&quot;ff&quot; g=&quot;cc&quot; b=&quot;66&quot;/&gt;&lt;/elem&gt;&lt;elem m_fUsage=&quot;1.87920456777752550000E+000&quot;&gt;&lt;m_ppcolschidx val=&quot;0&quot;/&gt;&lt;m_rgb r=&quot;cc&quot; g=&quot;99&quot; b=&quot;0&quot;/&gt;&lt;/elem&gt;&lt;elem m_fUsage=&quot;1.13863033953187730000E+000&quot;&gt;&lt;m_ppcolschidx val=&quot;0&quot;/&gt;&lt;m_rgb r=&quot;ff&quot; g=&quot;66&quot; b=&quot;0&quot;/&gt;&lt;/elem&gt;&lt;elem m_fUsage=&quot;5.50086698769185480000E-001&quot;&gt;&lt;m_ppcolschidx val=&quot;0&quot;/&gt;&lt;m_rgb r=&quot;ff&quot; g=&quot;ff&quot; b=&quot;66&quot;/&gt;&lt;/elem&gt;&lt;elem m_fUsage=&quot;3.87420489000000150000E-001&quot;&gt;&lt;m_ppcolschidx val=&quot;0&quot;/&gt;&lt;m_rgb r=&quot;f2&quot; g=&quot;35&quot; b=&quot;69&quot;/&gt;&lt;/elem&gt;&lt;/m_vecMRU&gt;&lt;/m_mruColor&gt;&lt;m_agendatheme&gt;&lt;m_aagendaitemprops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/m_aagendaitemprops&gt;&lt;m_linestyleTopBottomLine&gt;&lt;m_bVisible val=&quot;0&quot;/&gt;&lt;/m_linestyleTopBottomLine&gt;&lt;/m_agendatheme&gt;&lt;m_mapectfillschemeMRU/&gt;&lt;m_eweekdayFirstOfWeek val=&quot;1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0"/>
</p:tagLst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ueprint">
  <a:themeElements>
    <a:clrScheme name="Bluepri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ueprint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uepr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47120</TotalTime>
  <Words>447</Words>
  <Application>Microsoft Office PowerPoint</Application>
  <PresentationFormat>Экран (4:3)</PresentationFormat>
  <Paragraphs>72</Paragraphs>
  <Slides>8</Slides>
  <Notes>8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Default Design</vt:lpstr>
      <vt:lpstr>Blueprint</vt:lpstr>
      <vt:lpstr>think-cell Slide</vt:lpstr>
      <vt:lpstr>Слайд 0</vt:lpstr>
      <vt:lpstr>Зачем Knovel ?</vt:lpstr>
      <vt:lpstr>Концепция Knovel</vt:lpstr>
      <vt:lpstr>Из чего состоит Knovel</vt:lpstr>
      <vt:lpstr>Что дает Knovel для вуза?</vt:lpstr>
      <vt:lpstr> Knovel является стандартом в вузах и индустрии</vt:lpstr>
      <vt:lpstr>Knovel используется вузами-лидерами рейтингов </vt:lpstr>
      <vt:lpstr> Knovel - программа поддержки для университетов</vt:lpstr>
    </vt:vector>
  </TitlesOfParts>
  <Company>Elsevier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Heyneke, JC (ELS-AMS)</dc:creator>
  <cp:lastModifiedBy>Lukov</cp:lastModifiedBy>
  <cp:revision>2428</cp:revision>
  <dcterms:created xsi:type="dcterms:W3CDTF">2004-06-09T09:21:57Z</dcterms:created>
  <dcterms:modified xsi:type="dcterms:W3CDTF">2016-05-23T14:44:50Z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PageLayout">
    <vt:lpwstr>Message</vt:lpwstr>
  </property>
  <property fmtid="{D5CDD505-2E9C-101B-9397-08002B2CF9AE}" pid="3" name="Title">
    <vt:lpwstr>PowerPoint Presentation</vt:lpwstr>
  </property>
  <property fmtid="{D5CDD505-2E9C-101B-9397-08002B2CF9AE}" pid="4" name="Final">
    <vt:bool>true</vt:bool>
  </property>
  <property fmtid="{D5CDD505-2E9C-101B-9397-08002B2CF9AE}" pid="5" name="Event">
    <vt:lpwstr/>
  </property>
  <property fmtid="{D5CDD505-2E9C-101B-9397-08002B2CF9AE}" pid="6" name="Delivery Date">
    <vt:lpwstr/>
  </property>
  <property fmtid="{D5CDD505-2E9C-101B-9397-08002B2CF9AE}" pid="7" name="docid">
    <vt:lpwstr/>
  </property>
</Properties>
</file>